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</p:sldMasterIdLst>
  <p:notesMasterIdLst>
    <p:notesMasterId r:id="rId45"/>
  </p:notesMasterIdLst>
  <p:handoutMasterIdLst>
    <p:handoutMasterId r:id="rId46"/>
  </p:handoutMasterIdLst>
  <p:sldIdLst>
    <p:sldId id="371" r:id="rId6"/>
    <p:sldId id="422" r:id="rId7"/>
    <p:sldId id="463" r:id="rId8"/>
    <p:sldId id="462" r:id="rId9"/>
    <p:sldId id="464" r:id="rId10"/>
    <p:sldId id="467" r:id="rId11"/>
    <p:sldId id="468" r:id="rId12"/>
    <p:sldId id="469" r:id="rId13"/>
    <p:sldId id="470" r:id="rId14"/>
    <p:sldId id="471" r:id="rId15"/>
    <p:sldId id="472" r:id="rId16"/>
    <p:sldId id="476" r:id="rId17"/>
    <p:sldId id="475" r:id="rId18"/>
    <p:sldId id="478" r:id="rId19"/>
    <p:sldId id="474" r:id="rId20"/>
    <p:sldId id="473" r:id="rId21"/>
    <p:sldId id="477" r:id="rId22"/>
    <p:sldId id="479" r:id="rId23"/>
    <p:sldId id="480" r:id="rId24"/>
    <p:sldId id="489" r:id="rId25"/>
    <p:sldId id="483" r:id="rId26"/>
    <p:sldId id="484" r:id="rId27"/>
    <p:sldId id="481" r:id="rId28"/>
    <p:sldId id="485" r:id="rId29"/>
    <p:sldId id="486" r:id="rId30"/>
    <p:sldId id="487" r:id="rId31"/>
    <p:sldId id="488" r:id="rId32"/>
    <p:sldId id="490" r:id="rId33"/>
    <p:sldId id="491" r:id="rId34"/>
    <p:sldId id="492" r:id="rId35"/>
    <p:sldId id="493" r:id="rId36"/>
    <p:sldId id="494" r:id="rId37"/>
    <p:sldId id="496" r:id="rId38"/>
    <p:sldId id="495" r:id="rId39"/>
    <p:sldId id="499" r:id="rId40"/>
    <p:sldId id="497" r:id="rId41"/>
    <p:sldId id="498" r:id="rId42"/>
    <p:sldId id="405" r:id="rId43"/>
    <p:sldId id="406" r:id="rId44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265" autoAdjust="0"/>
  </p:normalViewPr>
  <p:slideViewPr>
    <p:cSldViewPr snapToGrid="0">
      <p:cViewPr>
        <p:scale>
          <a:sx n="81" d="100"/>
          <a:sy n="81" d="100"/>
        </p:scale>
        <p:origin x="690" y="45"/>
      </p:cViewPr>
      <p:guideLst/>
    </p:cSldViewPr>
  </p:slideViewPr>
  <p:outlineViewPr>
    <p:cViewPr>
      <p:scale>
        <a:sx n="33" d="100"/>
        <a:sy n="33" d="100"/>
      </p:scale>
      <p:origin x="0" y="-46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9D515-2FDA-4A7A-87D8-1925E48F560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5A3D25-E7FC-4F48-BB9C-6D873AD9E137}">
      <dgm:prSet/>
      <dgm:spPr>
        <a:solidFill>
          <a:srgbClr val="007A9B"/>
        </a:solidFill>
      </dgm:spPr>
      <dgm:t>
        <a:bodyPr/>
        <a:lstStyle/>
        <a:p>
          <a:pPr rtl="0"/>
          <a:r>
            <a:rPr lang="en-US" b="1" dirty="0"/>
            <a:t>Second Wave (1960s)</a:t>
          </a:r>
          <a:r>
            <a:rPr lang="en-US" dirty="0"/>
            <a:t>: Cognitive Therapy/CBT to identify and challenge problematic thinking.</a:t>
          </a:r>
        </a:p>
      </dgm:t>
    </dgm:pt>
    <dgm:pt modelId="{D3A5EF6C-FE67-43CB-8C41-A131907EFA5B}" type="parTrans" cxnId="{682ED34F-C509-4657-BEE2-C402E2764371}">
      <dgm:prSet/>
      <dgm:spPr/>
      <dgm:t>
        <a:bodyPr/>
        <a:lstStyle/>
        <a:p>
          <a:endParaRPr lang="en-US"/>
        </a:p>
      </dgm:t>
    </dgm:pt>
    <dgm:pt modelId="{CE821A8F-005E-4117-87C4-D48ECF3B2C3A}" type="sibTrans" cxnId="{682ED34F-C509-4657-BEE2-C402E2764371}">
      <dgm:prSet/>
      <dgm:spPr/>
      <dgm:t>
        <a:bodyPr/>
        <a:lstStyle/>
        <a:p>
          <a:endParaRPr lang="en-US"/>
        </a:p>
      </dgm:t>
    </dgm:pt>
    <dgm:pt modelId="{739EC1FC-18AC-4AB2-A340-A586FC960E1D}">
      <dgm:prSet custT="1"/>
      <dgm:spPr>
        <a:solidFill>
          <a:srgbClr val="007A9B"/>
        </a:solidFill>
      </dgm:spPr>
      <dgm:t>
        <a:bodyPr/>
        <a:lstStyle/>
        <a:p>
          <a:pPr rtl="0"/>
          <a:r>
            <a:rPr lang="en-US" sz="1500" b="1" dirty="0"/>
            <a:t>Third Wave (1980/90s)</a:t>
          </a:r>
          <a:r>
            <a:rPr lang="en-US" sz="1500" dirty="0"/>
            <a:t>: Change our </a:t>
          </a:r>
          <a:r>
            <a:rPr lang="en-US" sz="1500" i="1" dirty="0"/>
            <a:t>relationship to </a:t>
          </a:r>
          <a:r>
            <a:rPr lang="en-US" sz="1500" dirty="0"/>
            <a:t>thoughts and emotions, rather than modify content of cognitions </a:t>
          </a:r>
          <a:r>
            <a:rPr lang="en-US" sz="1100" dirty="0"/>
            <a:t>(Hayes, 2004)</a:t>
          </a:r>
        </a:p>
      </dgm:t>
    </dgm:pt>
    <dgm:pt modelId="{D72C76D1-7DD1-4129-A25B-065C16D49A8C}" type="parTrans" cxnId="{BFBFC23F-E9A7-4728-B8B9-1F5FBAE8D91C}">
      <dgm:prSet/>
      <dgm:spPr/>
      <dgm:t>
        <a:bodyPr/>
        <a:lstStyle/>
        <a:p>
          <a:endParaRPr lang="en-US"/>
        </a:p>
      </dgm:t>
    </dgm:pt>
    <dgm:pt modelId="{13C731ED-BB61-42AC-A16E-D7401A783326}" type="sibTrans" cxnId="{BFBFC23F-E9A7-4728-B8B9-1F5FBAE8D91C}">
      <dgm:prSet/>
      <dgm:spPr/>
      <dgm:t>
        <a:bodyPr/>
        <a:lstStyle/>
        <a:p>
          <a:endParaRPr lang="en-US"/>
        </a:p>
      </dgm:t>
    </dgm:pt>
    <dgm:pt modelId="{D3824E44-6D19-4E30-8B93-DF57A17E091F}">
      <dgm:prSet/>
      <dgm:spPr>
        <a:solidFill>
          <a:srgbClr val="007A9B"/>
        </a:solidFill>
      </dgm:spPr>
      <dgm:t>
        <a:bodyPr/>
        <a:lstStyle/>
        <a:p>
          <a:pPr rtl="0"/>
          <a:r>
            <a:rPr lang="en-US" b="1" dirty="0"/>
            <a:t>First Wave (1950s)</a:t>
          </a:r>
          <a:r>
            <a:rPr lang="en-US" dirty="0"/>
            <a:t>: Behaviorism, including classical conditioning and operant learning.</a:t>
          </a:r>
        </a:p>
      </dgm:t>
    </dgm:pt>
    <dgm:pt modelId="{16B299E3-A9A6-4096-89D2-029C468EF0AF}" type="parTrans" cxnId="{4B471871-F757-4EB1-B582-41AD51386A70}">
      <dgm:prSet/>
      <dgm:spPr/>
      <dgm:t>
        <a:bodyPr/>
        <a:lstStyle/>
        <a:p>
          <a:endParaRPr lang="en-US"/>
        </a:p>
      </dgm:t>
    </dgm:pt>
    <dgm:pt modelId="{ECEB83D1-FB9D-499D-9A5E-810C92822AAD}" type="sibTrans" cxnId="{4B471871-F757-4EB1-B582-41AD51386A70}">
      <dgm:prSet/>
      <dgm:spPr/>
      <dgm:t>
        <a:bodyPr/>
        <a:lstStyle/>
        <a:p>
          <a:endParaRPr lang="en-US"/>
        </a:p>
      </dgm:t>
    </dgm:pt>
    <dgm:pt modelId="{6686094F-A1F3-4AFF-BAC1-6B20B00EF74B}" type="pres">
      <dgm:prSet presAssocID="{7579D515-2FDA-4A7A-87D8-1925E48F5609}" presName="CompostProcess" presStyleCnt="0">
        <dgm:presLayoutVars>
          <dgm:dir/>
          <dgm:resizeHandles val="exact"/>
        </dgm:presLayoutVars>
      </dgm:prSet>
      <dgm:spPr/>
    </dgm:pt>
    <dgm:pt modelId="{D8DCB0D0-866A-4A63-856B-02C29D1E1472}" type="pres">
      <dgm:prSet presAssocID="{7579D515-2FDA-4A7A-87D8-1925E48F5609}" presName="arrow" presStyleLbl="bgShp" presStyleIdx="0" presStyleCnt="1" custLinFactNeighborX="4409"/>
      <dgm:spPr/>
    </dgm:pt>
    <dgm:pt modelId="{157A3ED1-8676-41C3-B98B-D2C073B3B2F6}" type="pres">
      <dgm:prSet presAssocID="{7579D515-2FDA-4A7A-87D8-1925E48F5609}" presName="linearProcess" presStyleCnt="0"/>
      <dgm:spPr/>
    </dgm:pt>
    <dgm:pt modelId="{8A879180-DBAB-43DF-A7A7-4190B599C549}" type="pres">
      <dgm:prSet presAssocID="{D3824E44-6D19-4E30-8B93-DF57A17E091F}" presName="textNode" presStyleLbl="node1" presStyleIdx="0" presStyleCnt="3">
        <dgm:presLayoutVars>
          <dgm:bulletEnabled val="1"/>
        </dgm:presLayoutVars>
      </dgm:prSet>
      <dgm:spPr/>
    </dgm:pt>
    <dgm:pt modelId="{8DE3D692-5CE6-46F5-B528-40622BD7EED0}" type="pres">
      <dgm:prSet presAssocID="{ECEB83D1-FB9D-499D-9A5E-810C92822AAD}" presName="sibTrans" presStyleCnt="0"/>
      <dgm:spPr/>
    </dgm:pt>
    <dgm:pt modelId="{E5BF4E1B-57E5-47F7-AA97-7491C94A6D54}" type="pres">
      <dgm:prSet presAssocID="{A75A3D25-E7FC-4F48-BB9C-6D873AD9E137}" presName="textNode" presStyleLbl="node1" presStyleIdx="1" presStyleCnt="3">
        <dgm:presLayoutVars>
          <dgm:bulletEnabled val="1"/>
        </dgm:presLayoutVars>
      </dgm:prSet>
      <dgm:spPr/>
    </dgm:pt>
    <dgm:pt modelId="{A16740F8-6777-4D36-A3F3-557E877515A8}" type="pres">
      <dgm:prSet presAssocID="{CE821A8F-005E-4117-87C4-D48ECF3B2C3A}" presName="sibTrans" presStyleCnt="0"/>
      <dgm:spPr/>
    </dgm:pt>
    <dgm:pt modelId="{9F4D30E9-B5DA-4AC2-AEAC-0A85566DB550}" type="pres">
      <dgm:prSet presAssocID="{739EC1FC-18AC-4AB2-A340-A586FC960E1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47FB01F-BBDC-4E70-AD29-64C6D4907F33}" type="presOf" srcId="{D3824E44-6D19-4E30-8B93-DF57A17E091F}" destId="{8A879180-DBAB-43DF-A7A7-4190B599C549}" srcOrd="0" destOrd="0" presId="urn:microsoft.com/office/officeart/2005/8/layout/hProcess9"/>
    <dgm:cxn modelId="{BFBFC23F-E9A7-4728-B8B9-1F5FBAE8D91C}" srcId="{7579D515-2FDA-4A7A-87D8-1925E48F5609}" destId="{739EC1FC-18AC-4AB2-A340-A586FC960E1D}" srcOrd="2" destOrd="0" parTransId="{D72C76D1-7DD1-4129-A25B-065C16D49A8C}" sibTransId="{13C731ED-BB61-42AC-A16E-D7401A783326}"/>
    <dgm:cxn modelId="{682ED34F-C509-4657-BEE2-C402E2764371}" srcId="{7579D515-2FDA-4A7A-87D8-1925E48F5609}" destId="{A75A3D25-E7FC-4F48-BB9C-6D873AD9E137}" srcOrd="1" destOrd="0" parTransId="{D3A5EF6C-FE67-43CB-8C41-A131907EFA5B}" sibTransId="{CE821A8F-005E-4117-87C4-D48ECF3B2C3A}"/>
    <dgm:cxn modelId="{4B471871-F757-4EB1-B582-41AD51386A70}" srcId="{7579D515-2FDA-4A7A-87D8-1925E48F5609}" destId="{D3824E44-6D19-4E30-8B93-DF57A17E091F}" srcOrd="0" destOrd="0" parTransId="{16B299E3-A9A6-4096-89D2-029C468EF0AF}" sibTransId="{ECEB83D1-FB9D-499D-9A5E-810C92822AAD}"/>
    <dgm:cxn modelId="{B05B0775-00EF-41D3-933F-8B0680D74A73}" type="presOf" srcId="{A75A3D25-E7FC-4F48-BB9C-6D873AD9E137}" destId="{E5BF4E1B-57E5-47F7-AA97-7491C94A6D54}" srcOrd="0" destOrd="0" presId="urn:microsoft.com/office/officeart/2005/8/layout/hProcess9"/>
    <dgm:cxn modelId="{1C2CC058-3D91-4A74-85CA-3B4640E7F55F}" type="presOf" srcId="{739EC1FC-18AC-4AB2-A340-A586FC960E1D}" destId="{9F4D30E9-B5DA-4AC2-AEAC-0A85566DB550}" srcOrd="0" destOrd="0" presId="urn:microsoft.com/office/officeart/2005/8/layout/hProcess9"/>
    <dgm:cxn modelId="{526420EC-A539-4596-BFB1-4342305826AE}" type="presOf" srcId="{7579D515-2FDA-4A7A-87D8-1925E48F5609}" destId="{6686094F-A1F3-4AFF-BAC1-6B20B00EF74B}" srcOrd="0" destOrd="0" presId="urn:microsoft.com/office/officeart/2005/8/layout/hProcess9"/>
    <dgm:cxn modelId="{145F53EC-D8F1-462C-9FC2-33348B61C32C}" type="presParOf" srcId="{6686094F-A1F3-4AFF-BAC1-6B20B00EF74B}" destId="{D8DCB0D0-866A-4A63-856B-02C29D1E1472}" srcOrd="0" destOrd="0" presId="urn:microsoft.com/office/officeart/2005/8/layout/hProcess9"/>
    <dgm:cxn modelId="{EF12D641-338A-491B-BE1E-E022829B06B1}" type="presParOf" srcId="{6686094F-A1F3-4AFF-BAC1-6B20B00EF74B}" destId="{157A3ED1-8676-41C3-B98B-D2C073B3B2F6}" srcOrd="1" destOrd="0" presId="urn:microsoft.com/office/officeart/2005/8/layout/hProcess9"/>
    <dgm:cxn modelId="{27E5C49D-7C07-4A84-85F1-88CF200049D5}" type="presParOf" srcId="{157A3ED1-8676-41C3-B98B-D2C073B3B2F6}" destId="{8A879180-DBAB-43DF-A7A7-4190B599C549}" srcOrd="0" destOrd="0" presId="urn:microsoft.com/office/officeart/2005/8/layout/hProcess9"/>
    <dgm:cxn modelId="{F56B27AB-191A-4EA0-97C4-4037B10CB8B5}" type="presParOf" srcId="{157A3ED1-8676-41C3-B98B-D2C073B3B2F6}" destId="{8DE3D692-5CE6-46F5-B528-40622BD7EED0}" srcOrd="1" destOrd="0" presId="urn:microsoft.com/office/officeart/2005/8/layout/hProcess9"/>
    <dgm:cxn modelId="{2CF07084-058B-4E00-895C-C1C2218CA1D4}" type="presParOf" srcId="{157A3ED1-8676-41C3-B98B-D2C073B3B2F6}" destId="{E5BF4E1B-57E5-47F7-AA97-7491C94A6D54}" srcOrd="2" destOrd="0" presId="urn:microsoft.com/office/officeart/2005/8/layout/hProcess9"/>
    <dgm:cxn modelId="{03C77E0B-71F9-4F14-8364-11CEEB36D99D}" type="presParOf" srcId="{157A3ED1-8676-41C3-B98B-D2C073B3B2F6}" destId="{A16740F8-6777-4D36-A3F3-557E877515A8}" srcOrd="3" destOrd="0" presId="urn:microsoft.com/office/officeart/2005/8/layout/hProcess9"/>
    <dgm:cxn modelId="{E814980B-5E25-4A9A-B520-6CCB7FB4FD05}" type="presParOf" srcId="{157A3ED1-8676-41C3-B98B-D2C073B3B2F6}" destId="{9F4D30E9-B5DA-4AC2-AEAC-0A85566DB550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CB0D0-866A-4A63-856B-02C29D1E1472}">
      <dsp:nvSpPr>
        <dsp:cNvPr id="0" name=""/>
        <dsp:cNvSpPr/>
      </dsp:nvSpPr>
      <dsp:spPr>
        <a:xfrm>
          <a:off x="835108" y="0"/>
          <a:ext cx="6311026" cy="3759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79180-DBAB-43DF-A7A7-4190B599C549}">
      <dsp:nvSpPr>
        <dsp:cNvPr id="0" name=""/>
        <dsp:cNvSpPr/>
      </dsp:nvSpPr>
      <dsp:spPr>
        <a:xfrm>
          <a:off x="7975" y="1127760"/>
          <a:ext cx="2389837" cy="1503680"/>
        </a:xfrm>
        <a:prstGeom prst="roundRect">
          <a:avLst/>
        </a:prstGeom>
        <a:solidFill>
          <a:srgbClr val="007A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First Wave (1950s)</a:t>
          </a:r>
          <a:r>
            <a:rPr lang="en-US" sz="1700" kern="1200" dirty="0"/>
            <a:t>: Behaviorism, including classical conditioning and operant learning.</a:t>
          </a:r>
        </a:p>
      </dsp:txBody>
      <dsp:txXfrm>
        <a:off x="81379" y="1201164"/>
        <a:ext cx="2243029" cy="1356872"/>
      </dsp:txXfrm>
    </dsp:sp>
    <dsp:sp modelId="{E5BF4E1B-57E5-47F7-AA97-7491C94A6D54}">
      <dsp:nvSpPr>
        <dsp:cNvPr id="0" name=""/>
        <dsp:cNvSpPr/>
      </dsp:nvSpPr>
      <dsp:spPr>
        <a:xfrm>
          <a:off x="2517449" y="1127760"/>
          <a:ext cx="2389837" cy="1503680"/>
        </a:xfrm>
        <a:prstGeom prst="roundRect">
          <a:avLst/>
        </a:prstGeom>
        <a:solidFill>
          <a:srgbClr val="007A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Second Wave (1960s)</a:t>
          </a:r>
          <a:r>
            <a:rPr lang="en-US" sz="1700" kern="1200" dirty="0"/>
            <a:t>: Cognitive Therapy/CBT to identify and challenge problematic thinking.</a:t>
          </a:r>
        </a:p>
      </dsp:txBody>
      <dsp:txXfrm>
        <a:off x="2590853" y="1201164"/>
        <a:ext cx="2243029" cy="1356872"/>
      </dsp:txXfrm>
    </dsp:sp>
    <dsp:sp modelId="{9F4D30E9-B5DA-4AC2-AEAC-0A85566DB550}">
      <dsp:nvSpPr>
        <dsp:cNvPr id="0" name=""/>
        <dsp:cNvSpPr/>
      </dsp:nvSpPr>
      <dsp:spPr>
        <a:xfrm>
          <a:off x="5026923" y="1127760"/>
          <a:ext cx="2389837" cy="1503680"/>
        </a:xfrm>
        <a:prstGeom prst="roundRect">
          <a:avLst/>
        </a:prstGeom>
        <a:solidFill>
          <a:srgbClr val="007A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Third Wave (1980/90s)</a:t>
          </a:r>
          <a:r>
            <a:rPr lang="en-US" sz="1500" kern="1200" dirty="0"/>
            <a:t>: Change our </a:t>
          </a:r>
          <a:r>
            <a:rPr lang="en-US" sz="1500" i="1" kern="1200" dirty="0"/>
            <a:t>relationship to </a:t>
          </a:r>
          <a:r>
            <a:rPr lang="en-US" sz="1500" kern="1200" dirty="0"/>
            <a:t>thoughts and emotions, rather than modify content of cognitions </a:t>
          </a:r>
          <a:r>
            <a:rPr lang="en-US" sz="1100" kern="1200" dirty="0"/>
            <a:t>(Hayes, 2004)</a:t>
          </a:r>
        </a:p>
      </dsp:txBody>
      <dsp:txXfrm>
        <a:off x="5100327" y="1201164"/>
        <a:ext cx="2243029" cy="1356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CD612-3EC5-4AB8-B783-69390852133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FB77-B85D-464E-8A07-FDD11835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CC7C466-D9FA-445F-8269-37D4EC53646A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16B8652-F8BF-44C8-ADBC-5F38EA2CE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1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05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56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00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32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16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link: https://youtu.be/z2DcaPF0hzY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62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72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33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36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84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2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1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94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51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78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0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40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kern="1200" dirty="0">
              <a:solidFill>
                <a:schemeClr val="tx1"/>
              </a:solidFill>
              <a:effectLst/>
              <a:latin typeface="Arial" charset="0"/>
              <a:ea typeface="Geneva" pitchFamily="2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54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83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817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62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4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67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50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862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970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871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01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317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333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993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231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2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94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97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2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43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3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B8652-F8BF-44C8-ADBC-5F38EA2CE1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3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11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17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C6E6786-DBAB-6F45-89F6-C610587EB5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89601" y="2006600"/>
            <a:ext cx="5689601" cy="591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 i="0">
                <a:solidFill>
                  <a:schemeClr val="bg1"/>
                </a:solidFill>
                <a:latin typeface="Gotham Medium" panose="02000604030000020004" pitchFamily="2" charset="0"/>
              </a:defRPr>
            </a:lvl1pPr>
            <a:lvl2pPr marL="609585" indent="0">
              <a:buNone/>
              <a:defRPr sz="2667" b="0" i="0">
                <a:latin typeface="Gotham Medium" panose="02000604030000020004" pitchFamily="2" charset="0"/>
              </a:defRPr>
            </a:lvl2pPr>
            <a:lvl3pPr marL="1219170" indent="0">
              <a:buFont typeface="Arial" panose="020B0604020202020204" pitchFamily="34" charset="0"/>
              <a:buNone/>
              <a:defRPr sz="2667" b="0" i="0">
                <a:latin typeface="Gotham Medium" panose="02000604030000020004" pitchFamily="2" charset="0"/>
              </a:defRPr>
            </a:lvl3pPr>
            <a:lvl4pPr marL="1828754" indent="0">
              <a:buNone/>
              <a:defRPr sz="2667" b="0" i="0">
                <a:latin typeface="Gotham Medium" panose="02000604030000020004" pitchFamily="2" charset="0"/>
              </a:defRPr>
            </a:lvl4pPr>
            <a:lvl5pPr marL="2438339" indent="0">
              <a:buNone/>
              <a:defRPr sz="2667" b="0" i="0">
                <a:latin typeface="Gotham Medium" panose="02000604030000020004" pitchFamily="2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23B7E78A-2C8A-8F46-88A9-CBF63428167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89600" y="2518464"/>
            <a:ext cx="5689600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63A0053B-62AA-0845-ACCF-F93B806F8C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689600" y="3026464"/>
            <a:ext cx="5689600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8806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C6E6786-DBAB-6F45-89F6-C610587EB5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007476" y="1600200"/>
            <a:ext cx="6299200" cy="591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0" i="0">
                <a:solidFill>
                  <a:srgbClr val="FF763D"/>
                </a:solidFill>
                <a:latin typeface="Gotham Medium" panose="02000604030000020004" pitchFamily="2" charset="0"/>
              </a:defRPr>
            </a:lvl1pPr>
            <a:lvl2pPr marL="609585" indent="0">
              <a:buNone/>
              <a:defRPr sz="2667" b="0" i="0">
                <a:latin typeface="Gotham Medium" panose="02000604030000020004" pitchFamily="2" charset="0"/>
              </a:defRPr>
            </a:lvl2pPr>
            <a:lvl3pPr marL="1219170" indent="0">
              <a:buFont typeface="Arial" panose="020B0604020202020204" pitchFamily="34" charset="0"/>
              <a:buNone/>
              <a:defRPr sz="2667" b="0" i="0">
                <a:latin typeface="Gotham Medium" panose="02000604030000020004" pitchFamily="2" charset="0"/>
              </a:defRPr>
            </a:lvl3pPr>
            <a:lvl4pPr marL="1828754" indent="0">
              <a:buNone/>
              <a:defRPr sz="2667" b="0" i="0">
                <a:latin typeface="Gotham Medium" panose="02000604030000020004" pitchFamily="2" charset="0"/>
              </a:defRPr>
            </a:lvl4pPr>
            <a:lvl5pPr marL="2438339" indent="0">
              <a:buNone/>
              <a:defRPr sz="2667" b="0" i="0">
                <a:latin typeface="Gotham Medium" panose="02000604030000020004" pitchFamily="2" charset="0"/>
              </a:defRPr>
            </a:lvl5pPr>
          </a:lstStyle>
          <a:p>
            <a:pPr lvl="0"/>
            <a:r>
              <a:rPr lang="en-US" dirty="0"/>
              <a:t>Title Slide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3C4AD-18EF-EC4F-BC5D-BE05963A55C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07476" y="2191339"/>
            <a:ext cx="7035800" cy="43872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267"/>
              </a:lnSpc>
              <a:buNone/>
              <a:defRPr sz="2667" b="0" i="0">
                <a:solidFill>
                  <a:srgbClr val="464A4D"/>
                </a:solidFill>
                <a:latin typeface="Gotham Book" panose="02000604040000020004" pitchFamily="2" charset="0"/>
              </a:defRPr>
            </a:lvl1pPr>
            <a:lvl2pPr marL="609585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2pPr>
            <a:lvl3pPr marL="1219170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3pPr>
            <a:lvl4pPr marL="1828754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4pPr>
            <a:lvl5pPr marL="2438339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5pPr>
          </a:lstStyle>
          <a:p>
            <a:pPr lvl="0"/>
            <a:r>
              <a:rPr lang="en-US" dirty="0"/>
              <a:t>Click to edit Master text styles. </a:t>
            </a:r>
            <a:r>
              <a:rPr lang="en-US" dirty="0" err="1"/>
              <a:t>Explab</a:t>
            </a:r>
            <a:r>
              <a:rPr lang="en-US" dirty="0"/>
              <a:t> </a:t>
            </a:r>
            <a:r>
              <a:rPr lang="en-US" dirty="0" err="1"/>
              <a:t>intem</a:t>
            </a:r>
            <a:r>
              <a:rPr lang="en-US" dirty="0"/>
              <a:t> </a:t>
            </a:r>
            <a:r>
              <a:rPr lang="en-US" dirty="0" err="1"/>
              <a:t>dolupic</a:t>
            </a:r>
            <a:r>
              <a:rPr lang="en-US" dirty="0"/>
              <a:t> </a:t>
            </a:r>
            <a:r>
              <a:rPr lang="en-US" dirty="0" err="1"/>
              <a:t>illest</a:t>
            </a:r>
            <a:r>
              <a:rPr lang="en-US" dirty="0"/>
              <a:t> </a:t>
            </a:r>
            <a:r>
              <a:rPr lang="en-US" dirty="0" err="1"/>
              <a:t>haria</a:t>
            </a:r>
            <a:r>
              <a:rPr lang="en-US" dirty="0"/>
              <a:t> </a:t>
            </a:r>
            <a:r>
              <a:rPr lang="en-US" dirty="0" err="1"/>
              <a:t>volorei</a:t>
            </a:r>
            <a:r>
              <a:rPr lang="en-US" dirty="0"/>
              <a:t> </a:t>
            </a:r>
            <a:r>
              <a:rPr lang="en-US" dirty="0" err="1"/>
              <a:t>uriorent</a:t>
            </a:r>
            <a:r>
              <a:rPr lang="en-US" dirty="0"/>
              <a:t> </a:t>
            </a:r>
            <a:r>
              <a:rPr lang="en-US" dirty="0" err="1"/>
              <a:t>dempore</a:t>
            </a:r>
            <a:r>
              <a:rPr lang="en-US" dirty="0"/>
              <a:t> </a:t>
            </a:r>
            <a:r>
              <a:rPr lang="en-US" dirty="0" err="1"/>
              <a:t>esci</a:t>
            </a:r>
            <a:r>
              <a:rPr lang="en-US" dirty="0"/>
              <a:t> sit </a:t>
            </a:r>
            <a:r>
              <a:rPr lang="en-US" dirty="0" err="1"/>
              <a:t>pereseq</a:t>
            </a:r>
            <a:r>
              <a:rPr lang="en-US" dirty="0"/>
              <a:t> </a:t>
            </a:r>
            <a:r>
              <a:rPr lang="en-US" dirty="0" err="1"/>
              <a:t>uibusa</a:t>
            </a:r>
            <a:r>
              <a:rPr lang="en-US" dirty="0"/>
              <a:t> </a:t>
            </a:r>
            <a:r>
              <a:rPr lang="en-US" dirty="0" err="1"/>
              <a:t>coneserum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mi, </a:t>
            </a:r>
            <a:r>
              <a:rPr lang="en-US" dirty="0" err="1"/>
              <a:t>velecusant</a:t>
            </a:r>
            <a:r>
              <a:rPr lang="en-US" dirty="0"/>
              <a:t> </a:t>
            </a:r>
            <a:r>
              <a:rPr lang="en-US" dirty="0" err="1"/>
              <a:t>fugitas</a:t>
            </a:r>
            <a:r>
              <a:rPr lang="en-US" dirty="0"/>
              <a:t> as con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dolo</a:t>
            </a:r>
            <a:r>
              <a:rPr lang="en-US" dirty="0"/>
              <a:t> con </a:t>
            </a:r>
            <a:r>
              <a:rPr lang="en-US" dirty="0" err="1"/>
              <a:t>cuptatectam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eniae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435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3C4AD-18EF-EC4F-BC5D-BE05963A55C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6667" y="477837"/>
            <a:ext cx="8331200" cy="609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0" i="0">
                <a:solidFill>
                  <a:srgbClr val="007A9B"/>
                </a:solidFill>
                <a:latin typeface="Gotham Medium" panose="02000604030000020004" pitchFamily="2" charset="0"/>
              </a:defRPr>
            </a:lvl1pPr>
            <a:lvl2pPr marL="609585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2pPr>
            <a:lvl3pPr marL="1219170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3pPr>
            <a:lvl4pPr marL="1828754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4pPr>
            <a:lvl5pPr marL="2438339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5pPr>
          </a:lstStyle>
          <a:p>
            <a:pPr lvl="0"/>
            <a:r>
              <a:rPr lang="en-US" dirty="0"/>
              <a:t>Topic with callout box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E407D95D-D425-CD45-99B9-BA16F2CADE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6949" y="2413000"/>
            <a:ext cx="6096000" cy="609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0" i="0">
                <a:solidFill>
                  <a:srgbClr val="007A9B"/>
                </a:solidFill>
                <a:latin typeface="Gotham Medium" panose="02000604030000020004" pitchFamily="2" charset="0"/>
              </a:defRPr>
            </a:lvl1pPr>
            <a:lvl2pPr marL="609585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2pPr>
            <a:lvl3pPr marL="1219170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3pPr>
            <a:lvl4pPr marL="1828754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4pPr>
            <a:lvl5pPr marL="2438339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7A4C73C-B223-2B46-81A3-A2C376D798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1648" y="3022600"/>
            <a:ext cx="7424752" cy="3759200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133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  <a:lvl2pPr marL="609585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2pPr>
            <a:lvl3pPr marL="1219170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3pPr>
            <a:lvl4pPr marL="1828754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4pPr>
            <a:lvl5pPr marL="2438339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5pPr>
          </a:lstStyle>
          <a:p>
            <a:pPr lvl="0"/>
            <a:r>
              <a:rPr lang="en-US" dirty="0"/>
              <a:t>Re que diam, voles as ex et </a:t>
            </a:r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ant pos </a:t>
            </a:r>
            <a:r>
              <a:rPr lang="en-US" dirty="0" err="1"/>
              <a:t>aceptior</a:t>
            </a:r>
            <a:r>
              <a:rPr lang="en-US" dirty="0"/>
              <a:t> sapid </a:t>
            </a:r>
            <a:r>
              <a:rPr lang="en-US" dirty="0" err="1"/>
              <a:t>magnita</a:t>
            </a:r>
            <a:r>
              <a:rPr lang="en-US" dirty="0"/>
              <a:t> </a:t>
            </a:r>
            <a:r>
              <a:rPr lang="en-US" dirty="0" err="1"/>
              <a:t>sperum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 </a:t>
            </a:r>
            <a:r>
              <a:rPr lang="en-US" dirty="0" err="1"/>
              <a:t>iur</a:t>
            </a:r>
            <a:r>
              <a:rPr lang="en-US" dirty="0"/>
              <a:t>?</a:t>
            </a:r>
          </a:p>
          <a:p>
            <a:pPr lvl="0"/>
            <a:r>
              <a:rPr lang="en-US" dirty="0"/>
              <a:t>Nam </a:t>
            </a:r>
            <a:r>
              <a:rPr lang="en-US" dirty="0" err="1"/>
              <a:t>venda</a:t>
            </a:r>
            <a:r>
              <a:rPr lang="en-US" dirty="0"/>
              <a:t> </a:t>
            </a:r>
            <a:r>
              <a:rPr lang="en-US" dirty="0" err="1"/>
              <a:t>eost</a:t>
            </a:r>
            <a:r>
              <a:rPr lang="en-US" dirty="0"/>
              <a:t>, </a:t>
            </a:r>
            <a:r>
              <a:rPr lang="en-US" dirty="0" err="1"/>
              <a:t>toreiciis</a:t>
            </a:r>
            <a:r>
              <a:rPr lang="en-US" dirty="0"/>
              <a:t> era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fugiatio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abor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res </a:t>
            </a:r>
            <a:r>
              <a:rPr lang="en-US" dirty="0" err="1"/>
              <a:t>antios</a:t>
            </a:r>
            <a:r>
              <a:rPr lang="en-US" dirty="0"/>
              <a:t> </a:t>
            </a:r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magnam</a:t>
            </a:r>
            <a:r>
              <a:rPr lang="en-US" dirty="0"/>
              <a:t> et </a:t>
            </a:r>
            <a:r>
              <a:rPr lang="en-US" dirty="0" err="1"/>
              <a:t>veniende</a:t>
            </a:r>
            <a:r>
              <a:rPr lang="en-US" dirty="0"/>
              <a:t> </a:t>
            </a:r>
          </a:p>
          <a:p>
            <a:pPr lvl="0"/>
            <a:r>
              <a:rPr lang="en-US" dirty="0" err="1"/>
              <a:t>sintiae</a:t>
            </a:r>
            <a:r>
              <a:rPr lang="en-US" dirty="0"/>
              <a:t> nihil et </a:t>
            </a:r>
            <a:r>
              <a:rPr lang="en-US" dirty="0" err="1"/>
              <a:t>volorum</a:t>
            </a:r>
            <a:r>
              <a:rPr lang="en-US" dirty="0"/>
              <a:t> </a:t>
            </a:r>
            <a:r>
              <a:rPr lang="en-US" dirty="0" err="1"/>
              <a:t>vitatis</a:t>
            </a:r>
            <a:r>
              <a:rPr lang="en-US" dirty="0"/>
              <a:t> </a:t>
            </a:r>
            <a:r>
              <a:rPr lang="en-US" dirty="0" err="1"/>
              <a:t>seceaqu</a:t>
            </a:r>
            <a:r>
              <a:rPr lang="en-US" dirty="0"/>
              <a:t> </a:t>
            </a:r>
            <a:r>
              <a:rPr lang="en-US" dirty="0" err="1"/>
              <a:t>atatasiti</a:t>
            </a:r>
            <a:r>
              <a:rPr lang="en-US" dirty="0"/>
              <a:t> </a:t>
            </a:r>
            <a:r>
              <a:rPr lang="en-US" dirty="0" err="1"/>
              <a:t>officip</a:t>
            </a:r>
            <a:r>
              <a:rPr lang="en-US" dirty="0"/>
              <a:t> </a:t>
            </a:r>
            <a:r>
              <a:rPr lang="en-US" dirty="0" err="1"/>
              <a:t>itasped</a:t>
            </a:r>
            <a:r>
              <a:rPr lang="en-US" dirty="0"/>
              <a:t> </a:t>
            </a:r>
            <a:r>
              <a:rPr lang="en-US" dirty="0" err="1"/>
              <a:t>essimaio</a:t>
            </a:r>
            <a:r>
              <a:rPr lang="en-US" dirty="0"/>
              <a:t>. Ovid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eaquuntios</a:t>
            </a:r>
            <a:r>
              <a:rPr lang="en-US" dirty="0"/>
              <a:t> </a:t>
            </a:r>
            <a:r>
              <a:rPr lang="en-US" dirty="0" err="1"/>
              <a:t>veligent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Sectati</a:t>
            </a:r>
            <a:r>
              <a:rPr lang="en-US" dirty="0"/>
              <a:t> </a:t>
            </a:r>
            <a:r>
              <a:rPr lang="en-US" dirty="0" err="1"/>
              <a:t>sequassit</a:t>
            </a:r>
            <a:r>
              <a:rPr lang="en-US" dirty="0"/>
              <a:t> et </a:t>
            </a:r>
            <a:r>
              <a:rPr lang="en-US" dirty="0" err="1"/>
              <a:t>aliquat</a:t>
            </a:r>
            <a:r>
              <a:rPr lang="en-US" dirty="0"/>
              <a:t> ad et in pa </a:t>
            </a:r>
            <a:r>
              <a:rPr lang="en-US" dirty="0" err="1"/>
              <a:t>nulpari</a:t>
            </a:r>
            <a:r>
              <a:rPr lang="en-US" dirty="0"/>
              <a:t> </a:t>
            </a:r>
            <a:r>
              <a:rPr lang="en-US" dirty="0" err="1"/>
              <a:t>amusant</a:t>
            </a:r>
            <a:r>
              <a:rPr lang="en-US" dirty="0"/>
              <a:t>,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C2ECA55-5437-6A4A-8CB1-135A7F24607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6949" y="1425575"/>
            <a:ext cx="9146651" cy="9207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67" b="0" i="0">
                <a:solidFill>
                  <a:srgbClr val="007A9B"/>
                </a:solidFill>
                <a:latin typeface="Gotham Book" panose="02000604040000020004" pitchFamily="2" charset="0"/>
              </a:defRPr>
            </a:lvl1pPr>
            <a:lvl2pPr marL="609585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2pPr>
            <a:lvl3pPr marL="1219170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3pPr>
            <a:lvl4pPr marL="1828754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4pPr>
            <a:lvl5pPr marL="2438339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5pPr>
          </a:lstStyle>
          <a:p>
            <a:pPr lvl="0"/>
            <a:r>
              <a:rPr lang="en-US" dirty="0"/>
              <a:t>Ores </a:t>
            </a:r>
            <a:r>
              <a:rPr lang="en-US" dirty="0" err="1"/>
              <a:t>reprerit</a:t>
            </a:r>
            <a:r>
              <a:rPr lang="en-US" dirty="0"/>
              <a:t> pro ese </a:t>
            </a:r>
            <a:r>
              <a:rPr lang="en-US" dirty="0" err="1"/>
              <a:t>lacienis</a:t>
            </a:r>
            <a:r>
              <a:rPr lang="en-US" dirty="0"/>
              <a:t> es </a:t>
            </a:r>
            <a:r>
              <a:rPr lang="en-US" dirty="0" err="1"/>
              <a:t>iur</a:t>
            </a:r>
            <a:r>
              <a:rPr lang="en-US" dirty="0"/>
              <a:t>, </a:t>
            </a:r>
            <a:r>
              <a:rPr lang="en-US" dirty="0" err="1"/>
              <a:t>sinvernam</a:t>
            </a:r>
            <a:r>
              <a:rPr lang="en-US" dirty="0"/>
              <a:t>, quo </a:t>
            </a:r>
            <a:r>
              <a:rPr lang="en-US" dirty="0" err="1"/>
              <a:t>modit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magnis</a:t>
            </a:r>
            <a:r>
              <a:rPr lang="en-US" dirty="0"/>
              <a:t> </a:t>
            </a:r>
            <a:r>
              <a:rPr lang="en-US" dirty="0" err="1"/>
              <a:t>verovid</a:t>
            </a:r>
            <a:r>
              <a:rPr lang="en-US" dirty="0"/>
              <a:t> </a:t>
            </a:r>
            <a:r>
              <a:rPr lang="en-US" dirty="0" err="1"/>
              <a:t>quatur</a:t>
            </a:r>
            <a:r>
              <a:rPr lang="en-US" dirty="0"/>
              <a:t> ad.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3104BF0-2B09-F442-AAA8-3E33165D202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534400" y="2562224"/>
            <a:ext cx="3149600" cy="6635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667" b="0" i="0">
                <a:solidFill>
                  <a:srgbClr val="DADAD6"/>
                </a:solidFill>
                <a:latin typeface="Gotham Book" panose="02000604040000020004" pitchFamily="2" charset="0"/>
              </a:defRPr>
            </a:lvl1pPr>
            <a:lvl2pPr marL="609585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2pPr>
            <a:lvl3pPr marL="1219170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3pPr>
            <a:lvl4pPr marL="1828754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4pPr>
            <a:lvl5pPr marL="2438339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5pPr>
          </a:lstStyle>
          <a:p>
            <a:pPr lvl="0"/>
            <a:r>
              <a:rPr lang="en-US" dirty="0"/>
              <a:t>Callout Headline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9D90729-A15A-EC43-AE4E-FFFFFF99FCC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657424" y="3429001"/>
            <a:ext cx="2903552" cy="310286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67" b="0" i="0">
                <a:solidFill>
                  <a:srgbClr val="DADAD6"/>
                </a:solidFill>
                <a:latin typeface="Gotham Medium" panose="02000604030000020004" pitchFamily="2" charset="0"/>
              </a:defRPr>
            </a:lvl1pPr>
            <a:lvl2pPr marL="609585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2pPr>
            <a:lvl3pPr marL="1219170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3pPr>
            <a:lvl4pPr marL="1828754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4pPr>
            <a:lvl5pPr marL="2438339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5pPr>
          </a:lstStyle>
          <a:p>
            <a:pPr lvl="0"/>
            <a:r>
              <a:rPr lang="en-US" dirty="0" err="1"/>
              <a:t>Os</a:t>
            </a:r>
            <a:r>
              <a:rPr lang="en-US" dirty="0"/>
              <a:t> quo </a:t>
            </a:r>
            <a:r>
              <a:rPr lang="en-US" dirty="0" err="1"/>
              <a:t>venecte</a:t>
            </a:r>
            <a:r>
              <a:rPr lang="en-US" dirty="0"/>
              <a:t> et id qui con </a:t>
            </a:r>
            <a:r>
              <a:rPr lang="en-US" dirty="0" err="1"/>
              <a:t>natem</a:t>
            </a:r>
            <a:r>
              <a:rPr lang="en-US" dirty="0"/>
              <a:t>. </a:t>
            </a:r>
            <a:r>
              <a:rPr lang="en-US" dirty="0" err="1"/>
              <a:t>Ipsaeprovid</a:t>
            </a:r>
            <a:r>
              <a:rPr lang="en-US" dirty="0"/>
              <a:t> </a:t>
            </a:r>
            <a:r>
              <a:rPr lang="en-US" dirty="0" err="1"/>
              <a:t>utempor</a:t>
            </a:r>
            <a:r>
              <a:rPr lang="en-US" dirty="0"/>
              <a:t> maximus </a:t>
            </a:r>
            <a:r>
              <a:rPr lang="en-US" dirty="0" err="1"/>
              <a:t>danimil</a:t>
            </a:r>
            <a:r>
              <a:rPr lang="en-US" dirty="0"/>
              <a:t> </a:t>
            </a:r>
            <a:r>
              <a:rPr lang="en-US" dirty="0" err="1"/>
              <a:t>lantectio</a:t>
            </a:r>
            <a:r>
              <a:rPr lang="en-US" dirty="0"/>
              <a:t> </a:t>
            </a:r>
            <a:r>
              <a:rPr lang="en-US" dirty="0" err="1"/>
              <a:t>conserum</a:t>
            </a:r>
            <a:r>
              <a:rPr lang="en-US" dirty="0"/>
              <a:t> que num qui </a:t>
            </a:r>
            <a:r>
              <a:rPr lang="en-US" dirty="0" err="1"/>
              <a:t>vitemperum</a:t>
            </a:r>
            <a:r>
              <a:rPr lang="en-US" dirty="0"/>
              <a:t> </a:t>
            </a:r>
            <a:r>
              <a:rPr lang="en-US" dirty="0" err="1"/>
              <a:t>evero</a:t>
            </a:r>
            <a:r>
              <a:rPr lang="en-US" dirty="0"/>
              <a:t> mint et </a:t>
            </a:r>
            <a:r>
              <a:rPr lang="en-US" dirty="0" err="1"/>
              <a:t>esenihil</a:t>
            </a:r>
            <a:r>
              <a:rPr lang="en-US" dirty="0"/>
              <a:t> </a:t>
            </a:r>
            <a:r>
              <a:rPr lang="en-US" dirty="0" err="1"/>
              <a:t>ipsaperitat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? </a:t>
            </a:r>
            <a:r>
              <a:rPr lang="en-US" dirty="0" err="1"/>
              <a:t>Rovid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omnihil</a:t>
            </a:r>
            <a:r>
              <a:rPr lang="en-US" dirty="0"/>
              <a:t> </a:t>
            </a:r>
            <a:r>
              <a:rPr lang="en-US" dirty="0" err="1"/>
              <a:t>igenisquia</a:t>
            </a:r>
            <a:r>
              <a:rPr lang="en-US" dirty="0"/>
              <a:t> none </a:t>
            </a:r>
            <a:r>
              <a:rPr lang="en-US" dirty="0" err="1"/>
              <a:t>maximi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ari</a:t>
            </a:r>
            <a:r>
              <a:rPr lang="en-US" dirty="0"/>
              <a:t> is </a:t>
            </a:r>
            <a:r>
              <a:rPr lang="en-US" dirty="0" err="1"/>
              <a:t>magnature</a:t>
            </a:r>
            <a:r>
              <a:rPr lang="en-US" dirty="0"/>
              <a:t> </a:t>
            </a:r>
            <a:r>
              <a:rPr lang="en-US" dirty="0" err="1"/>
              <a:t>endita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quodistis</a:t>
            </a:r>
            <a:r>
              <a:rPr lang="en-US" dirty="0"/>
              <a:t> </a:t>
            </a:r>
            <a:r>
              <a:rPr lang="en-US" dirty="0" err="1"/>
              <a:t>expedis</a:t>
            </a:r>
            <a:r>
              <a:rPr lang="en-US" dirty="0"/>
              <a:t> et </a:t>
            </a:r>
            <a:r>
              <a:rPr lang="en-US" dirty="0" err="1"/>
              <a:t>explici</a:t>
            </a:r>
            <a:r>
              <a:rPr lang="en-US" dirty="0"/>
              <a:t> </a:t>
            </a:r>
            <a:r>
              <a:rPr lang="en-US" dirty="0" err="1"/>
              <a:t>mperestorae</a:t>
            </a:r>
            <a:r>
              <a:rPr lang="en-US" dirty="0"/>
              <a:t> </a:t>
            </a:r>
            <a:r>
              <a:rPr lang="en-US" dirty="0" err="1"/>
              <a:t>repratq</a:t>
            </a:r>
            <a:r>
              <a:rPr lang="en-US" dirty="0"/>
              <a:t> da </a:t>
            </a:r>
            <a:r>
              <a:rPr lang="en-US" dirty="0" err="1"/>
              <a:t>exerfero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porerum</a:t>
            </a:r>
            <a:r>
              <a:rPr lang="en-US" dirty="0"/>
              <a:t>,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156856-AF1C-4F72-A20C-AF83F753394A}"/>
              </a:ext>
            </a:extLst>
          </p:cNvPr>
          <p:cNvSpPr/>
          <p:nvPr userDrawn="1"/>
        </p:nvSpPr>
        <p:spPr>
          <a:xfrm>
            <a:off x="8166226" y="2489703"/>
            <a:ext cx="3856776" cy="4173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DFCC5F-6651-D047-8C3E-6D266C7AC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386"/>
          <a:stretch/>
        </p:blipFill>
        <p:spPr>
          <a:xfrm>
            <a:off x="3928531" y="1729924"/>
            <a:ext cx="4334939" cy="2366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2CB745-B8B1-094F-B66D-BC888F26A4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8220" y="4096133"/>
            <a:ext cx="3935561" cy="128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8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513BFE-6BBE-5545-A478-F66B81772E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FBABCB-E4EE-7646-95E0-6B1F340F8672}"/>
              </a:ext>
            </a:extLst>
          </p:cNvPr>
          <p:cNvSpPr txBox="1"/>
          <p:nvPr userDrawn="1"/>
        </p:nvSpPr>
        <p:spPr>
          <a:xfrm>
            <a:off x="711200" y="3225800"/>
            <a:ext cx="4267200" cy="71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267"/>
              </a:lnSpc>
            </a:pPr>
            <a:r>
              <a:rPr lang="en-US" sz="3733" dirty="0">
                <a:solidFill>
                  <a:schemeClr val="bg1">
                    <a:lumMod val="95000"/>
                  </a:schemeClr>
                </a:solidFill>
                <a:latin typeface="Gotham Medium" panose="02000604030000020004" pitchFamily="2" charset="0"/>
              </a:rPr>
              <a:t>Any Questions?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65CC5-8F03-6D48-BA8D-BB5C6CB392B9}"/>
              </a:ext>
            </a:extLst>
          </p:cNvPr>
          <p:cNvSpPr txBox="1"/>
          <p:nvPr userDrawn="1"/>
        </p:nvSpPr>
        <p:spPr>
          <a:xfrm>
            <a:off x="11098095" y="6326964"/>
            <a:ext cx="73129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>
                <a:solidFill>
                  <a:schemeClr val="bg1"/>
                </a:solidFill>
                <a:latin typeface="Gotham Medium" panose="02000604030000020004" pitchFamily="2" charset="0"/>
              </a:rPr>
              <a:t>Olivia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88203-534A-334D-BD3D-0CE52D0158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2800" y="351367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9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A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3402EB-49E0-0F4F-B7A8-983D5C651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"/>
          <a:stretch/>
        </p:blipFill>
        <p:spPr>
          <a:xfrm>
            <a:off x="7823200" y="4851400"/>
            <a:ext cx="3016205" cy="162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B2C8C3-7831-234E-964C-6127FCA6CC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036" y="0"/>
            <a:ext cx="3737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1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E4A906-2CB6-BE4A-9E65-4ACA9B64A5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2800" y="351367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3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84F78F-A475-0F4F-961D-1FF6F33DD8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2800" y="351367"/>
            <a:ext cx="731520" cy="7315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171740-0619-DA48-AD2E-D21D1ACC79EE}"/>
              </a:ext>
            </a:extLst>
          </p:cNvPr>
          <p:cNvSpPr/>
          <p:nvPr userDrawn="1"/>
        </p:nvSpPr>
        <p:spPr>
          <a:xfrm>
            <a:off x="8331200" y="2570202"/>
            <a:ext cx="3373120" cy="3805199"/>
          </a:xfrm>
          <a:prstGeom prst="rect">
            <a:avLst/>
          </a:prstGeom>
          <a:solidFill>
            <a:srgbClr val="007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39C46B-506C-7549-A66C-9396A6C02563}"/>
              </a:ext>
            </a:extLst>
          </p:cNvPr>
          <p:cNvCxnSpPr>
            <a:cxnSpLocks/>
          </p:cNvCxnSpPr>
          <p:nvPr userDrawn="1"/>
        </p:nvCxnSpPr>
        <p:spPr>
          <a:xfrm>
            <a:off x="8636001" y="3241135"/>
            <a:ext cx="2702871" cy="0"/>
          </a:xfrm>
          <a:prstGeom prst="line">
            <a:avLst/>
          </a:prstGeom>
          <a:ln w="19050">
            <a:solidFill>
              <a:srgbClr val="FF7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2D3C63-9D48-AD46-B05F-1B3E0BFB2BD0}"/>
              </a:ext>
            </a:extLst>
          </p:cNvPr>
          <p:cNvCxnSpPr/>
          <p:nvPr userDrawn="1"/>
        </p:nvCxnSpPr>
        <p:spPr>
          <a:xfrm>
            <a:off x="711200" y="1193800"/>
            <a:ext cx="9855200" cy="0"/>
          </a:xfrm>
          <a:prstGeom prst="line">
            <a:avLst/>
          </a:prstGeom>
          <a:ln w="19050">
            <a:solidFill>
              <a:srgbClr val="5F6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F8BABC7-D0D9-45F1-8AC0-8200225E83B3}"/>
              </a:ext>
            </a:extLst>
          </p:cNvPr>
          <p:cNvSpPr/>
          <p:nvPr userDrawn="1"/>
        </p:nvSpPr>
        <p:spPr>
          <a:xfrm>
            <a:off x="8166226" y="2489703"/>
            <a:ext cx="3856776" cy="4173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6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2DcaPF0hz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xietycanada.com/learn-about-anxiety/anxiety-in-children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hyperlink" Target="https://www.youtube.com/watch?v=YVi56-Qaa8s&amp;feature=youtu.b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risistextline.org/" TargetMode="External"/><Relationship Id="rId5" Type="http://schemas.openxmlformats.org/officeDocument/2006/relationships/hyperlink" Target="http://866teenlink.org/" TargetMode="External"/><Relationship Id="rId4" Type="http://schemas.openxmlformats.org/officeDocument/2006/relationships/hyperlink" Target="https://suicidepreventionlifeline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g"/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11" Type="http://schemas.openxmlformats.org/officeDocument/2006/relationships/image" Target="../media/image46.png"/><Relationship Id="rId5" Type="http://schemas.openxmlformats.org/officeDocument/2006/relationships/image" Target="../media/image40.jpg"/><Relationship Id="rId10" Type="http://schemas.openxmlformats.org/officeDocument/2006/relationships/image" Target="../media/image45.png"/><Relationship Id="rId4" Type="http://schemas.openxmlformats.org/officeDocument/2006/relationships/image" Target="../media/image39.jpg"/><Relationship Id="rId9" Type="http://schemas.openxmlformats.org/officeDocument/2006/relationships/image" Target="../media/image44.png"/><Relationship Id="rId14" Type="http://schemas.openxmlformats.org/officeDocument/2006/relationships/image" Target="../media/image4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ulse.seattlechildrens.org/helping-children-and-teens-cope-with-anxiety-covid-19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jpg"/><Relationship Id="rId4" Type="http://schemas.openxmlformats.org/officeDocument/2006/relationships/hyperlink" Target="https://carolgraysocialstories.com/wp-content/uploads/2020/03/Pandemics-and-the-Coronavirus.pdf?fbclid=IwAR3hVGdl64r_iGYBmwY2Uljhx9a5Fk5fM3Qr_TwORTsxhuq9NP7Ic5nXick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6CF476-D1BF-024A-9ED7-13B1F42A3E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29200" y="1161288"/>
            <a:ext cx="6350003" cy="1436451"/>
          </a:xfrm>
        </p:spPr>
        <p:txBody>
          <a:bodyPr/>
          <a:lstStyle/>
          <a:p>
            <a:r>
              <a:rPr lang="en-US" sz="3200" dirty="0"/>
              <a:t> Mood and Anxiety in Autism</a:t>
            </a:r>
          </a:p>
          <a:p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60A61-E211-5F45-B4AF-A8A5598C14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198" y="2866544"/>
            <a:ext cx="6350003" cy="502920"/>
          </a:xfrm>
        </p:spPr>
        <p:txBody>
          <a:bodyPr/>
          <a:lstStyle/>
          <a:p>
            <a:r>
              <a:rPr lang="en-US" dirty="0"/>
              <a:t>Stephanie Pickering, PhD</a:t>
            </a:r>
          </a:p>
          <a:p>
            <a:r>
              <a:rPr lang="en-US" dirty="0"/>
              <a:t>Rachel Earl, PhD</a:t>
            </a:r>
          </a:p>
          <a:p>
            <a:r>
              <a:rPr lang="en-US" dirty="0"/>
              <a:t>Soo-Jeong Kim, MD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0AE32-F8EC-7B4B-94E6-E685B8BF573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29198" y="4707540"/>
            <a:ext cx="6350003" cy="502920"/>
          </a:xfrm>
        </p:spPr>
        <p:txBody>
          <a:bodyPr/>
          <a:lstStyle/>
          <a:p>
            <a:r>
              <a:rPr lang="en-US" b="0" dirty="0"/>
              <a:t>March 19, 2020</a:t>
            </a:r>
          </a:p>
        </p:txBody>
      </p:sp>
    </p:spTree>
    <p:extLst>
      <p:ext uri="{BB962C8B-B14F-4D97-AF65-F5344CB8AC3E}">
        <p14:creationId xmlns:p14="http://schemas.microsoft.com/office/powerpoint/2010/main" val="3138588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9ACD7-AD56-9446-8FC6-5B52189FBD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242" y="500987"/>
            <a:ext cx="10541328" cy="609600"/>
          </a:xfrm>
        </p:spPr>
        <p:txBody>
          <a:bodyPr/>
          <a:lstStyle/>
          <a:p>
            <a:r>
              <a:rPr lang="en-US" dirty="0"/>
              <a:t>Cognitive Behavioral Therapy for treating anxiety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1797" y="1621681"/>
            <a:ext cx="11029615" cy="4101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800" dirty="0">
                <a:latin typeface="Gotham Book" panose="02000604040000020004" pitchFamily="50" charset="0"/>
                <a:cs typeface="Arial" panose="020B0604020202020204" pitchFamily="34" charset="0"/>
              </a:rPr>
              <a:t>Cognitive Behavioral Therapy (CBT) for treating anxiety in high functioning autism successful</a:t>
            </a:r>
            <a:r>
              <a:rPr lang="en-US" sz="3000" dirty="0">
                <a:latin typeface="Gotham Book" panose="02000604040000020004" pitchFamily="50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Gotham Book" panose="02000604040000020004" pitchFamily="50" charset="0"/>
                <a:cs typeface="Arial" panose="020B0604020202020204" pitchFamily="34" charset="0"/>
              </a:rPr>
              <a:t>(</a:t>
            </a:r>
            <a:r>
              <a:rPr lang="fr-FR" sz="1500" dirty="0" err="1">
                <a:latin typeface="Gotham Book" panose="02000604040000020004" pitchFamily="50" charset="0"/>
                <a:cs typeface="Arial" panose="020B0604020202020204" pitchFamily="34" charset="0"/>
              </a:rPr>
              <a:t>Chalfant</a:t>
            </a:r>
            <a:r>
              <a:rPr lang="fr-FR" sz="1500" dirty="0">
                <a:latin typeface="Gotham Book" panose="02000604040000020004" pitchFamily="50" charset="0"/>
                <a:cs typeface="Arial" panose="020B0604020202020204" pitchFamily="34" charset="0"/>
              </a:rPr>
              <a:t>, </a:t>
            </a:r>
            <a:r>
              <a:rPr lang="fr-FR" sz="1500" dirty="0" err="1">
                <a:latin typeface="Gotham Book" panose="02000604040000020004" pitchFamily="50" charset="0"/>
                <a:cs typeface="Arial" panose="020B0604020202020204" pitchFamily="34" charset="0"/>
              </a:rPr>
              <a:t>Rapee</a:t>
            </a:r>
            <a:r>
              <a:rPr lang="fr-FR" sz="1500" dirty="0">
                <a:latin typeface="Gotham Book" panose="02000604040000020004" pitchFamily="50" charset="0"/>
                <a:cs typeface="Arial" panose="020B0604020202020204" pitchFamily="34" charset="0"/>
              </a:rPr>
              <a:t>, &amp; Carroll, 2007</a:t>
            </a:r>
            <a:r>
              <a:rPr lang="en-US" sz="1500" dirty="0">
                <a:latin typeface="Gotham Book" panose="02000604040000020004" pitchFamily="50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Gotham Book" panose="02000604040000020004" pitchFamily="50" charset="0"/>
                <a:cs typeface="Arial" panose="020B0604020202020204" pitchFamily="34" charset="0"/>
              </a:rPr>
              <a:t>Sofronoff</a:t>
            </a:r>
            <a:r>
              <a:rPr lang="en-US" sz="1500" dirty="0">
                <a:latin typeface="Gotham Book" panose="02000604040000020004" pitchFamily="50" charset="0"/>
                <a:cs typeface="Arial" panose="020B0604020202020204" pitchFamily="34" charset="0"/>
              </a:rPr>
              <a:t>, Attwood, &amp; Hinton, 2005; White el al, 2009; White et al, 2010)</a:t>
            </a:r>
          </a:p>
          <a:p>
            <a:pPr>
              <a:buClr>
                <a:schemeClr val="tx1"/>
              </a:buClr>
            </a:pPr>
            <a:endParaRPr lang="en-US" sz="2800" dirty="0"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800" dirty="0">
                <a:latin typeface="Gotham Book" panose="02000604040000020004" pitchFamily="50" charset="0"/>
                <a:cs typeface="Arial" panose="020B0604020202020204" pitchFamily="34" charset="0"/>
              </a:rPr>
              <a:t>CBT addresses the following:</a:t>
            </a:r>
          </a:p>
          <a:p>
            <a:pPr marL="7812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latin typeface="Gotham Book" panose="02000604040000020004" pitchFamily="50" charset="0"/>
                <a:cs typeface="Arial" panose="020B0604020202020204" pitchFamily="34" charset="0"/>
              </a:rPr>
              <a:t>Physical responses: how our body responds (fear/arousal)</a:t>
            </a:r>
          </a:p>
          <a:p>
            <a:pPr marL="7812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latin typeface="Gotham Book" panose="02000604040000020004" pitchFamily="50" charset="0"/>
                <a:cs typeface="Arial" panose="020B0604020202020204" pitchFamily="34" charset="0"/>
              </a:rPr>
              <a:t>Thoughts: what we say to ourselves</a:t>
            </a:r>
          </a:p>
          <a:p>
            <a:pPr marL="7812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latin typeface="Gotham Book" panose="02000604040000020004" pitchFamily="50" charset="0"/>
                <a:cs typeface="Arial" panose="020B0604020202020204" pitchFamily="34" charset="0"/>
              </a:rPr>
              <a:t>Emotions: how we feel (worried, scared)</a:t>
            </a:r>
          </a:p>
          <a:p>
            <a:pPr marL="7812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latin typeface="Gotham Book" panose="02000604040000020004" pitchFamily="50" charset="0"/>
                <a:cs typeface="Arial" panose="020B0604020202020204" pitchFamily="34" charset="0"/>
              </a:rPr>
              <a:t>Behaviors: what we do/our actions (escape) 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Gotham Book" panose="0200060404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99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9ACD7-AD56-9446-8FC6-5B52189FBD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242" y="500987"/>
            <a:ext cx="10541328" cy="609600"/>
          </a:xfrm>
        </p:spPr>
        <p:txBody>
          <a:bodyPr/>
          <a:lstStyle/>
          <a:p>
            <a:r>
              <a:rPr lang="en-US" dirty="0"/>
              <a:t>The CBT Triangle</a:t>
            </a:r>
          </a:p>
        </p:txBody>
      </p:sp>
      <p:pic>
        <p:nvPicPr>
          <p:cNvPr id="4" name="Picture 2" descr="Image result for cognitive behavioral the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15" y="2133606"/>
            <a:ext cx="4608569" cy="362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9667" y="5085074"/>
            <a:ext cx="3135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otham Book" panose="02000604040000020004" pitchFamily="50" charset="0"/>
                <a:cs typeface="Arial" panose="020B0604020202020204" pitchFamily="34" charset="0"/>
              </a:rPr>
              <a:t>Physical feelings: tummy ache, headache, heart racing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47314" y="5243895"/>
            <a:ext cx="3135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otham Book" panose="02000604040000020004" pitchFamily="50" charset="0"/>
                <a:cs typeface="Arial" panose="020B0604020202020204" pitchFamily="34" charset="0"/>
              </a:rPr>
              <a:t>Behaviors: Repeatedly calling/texting mom, difficulty separating from mom next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91889" y="2490085"/>
            <a:ext cx="3135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otham Book" panose="02000604040000020004" pitchFamily="50" charset="0"/>
                <a:cs typeface="Arial" panose="020B0604020202020204" pitchFamily="34" charset="0"/>
              </a:rPr>
              <a:t>Thoughts: “What if something bad happened to mom?”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028" y="1370209"/>
            <a:ext cx="6168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TRIGGER: Mom is late coming home from work</a:t>
            </a:r>
          </a:p>
        </p:txBody>
      </p:sp>
    </p:spTree>
    <p:extLst>
      <p:ext uri="{BB962C8B-B14F-4D97-AF65-F5344CB8AC3E}">
        <p14:creationId xmlns:p14="http://schemas.microsoft.com/office/powerpoint/2010/main" val="365506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9ACD7-AD56-9446-8FC6-5B52189FBD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4067" y="500987"/>
            <a:ext cx="10541328" cy="609600"/>
          </a:xfrm>
        </p:spPr>
        <p:txBody>
          <a:bodyPr/>
          <a:lstStyle/>
          <a:p>
            <a:r>
              <a:rPr lang="en-US" dirty="0"/>
              <a:t>Key modifications in treatment for youth with ASD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740926" y="1597252"/>
            <a:ext cx="11014521" cy="46863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1900"/>
              </a:lnSpc>
            </a:pPr>
            <a:r>
              <a:rPr lang="en-US" sz="2400" dirty="0">
                <a:latin typeface="Gotham Book" panose="02000604040000020004" pitchFamily="50" charset="0"/>
                <a:cs typeface="Arial" panose="020B0604020202020204" pitchFamily="34" charset="0"/>
              </a:rPr>
              <a:t>Larger parental component</a:t>
            </a:r>
          </a:p>
          <a:p>
            <a:pPr>
              <a:lnSpc>
                <a:spcPts val="1900"/>
              </a:lnSpc>
            </a:pPr>
            <a:endParaRPr lang="en-US" sz="2400" dirty="0"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sz="2400" dirty="0">
                <a:latin typeface="Gotham Book" panose="02000604040000020004" pitchFamily="50" charset="0"/>
                <a:cs typeface="Arial" panose="020B0604020202020204" pitchFamily="34" charset="0"/>
              </a:rPr>
              <a:t>Positive behavior supports within session</a:t>
            </a:r>
          </a:p>
          <a:p>
            <a:pPr>
              <a:lnSpc>
                <a:spcPts val="1900"/>
              </a:lnSpc>
            </a:pPr>
            <a:endParaRPr lang="en-US" sz="2400" dirty="0"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sz="2400" dirty="0">
                <a:latin typeface="Gotham Book" panose="02000604040000020004" pitchFamily="50" charset="0"/>
                <a:cs typeface="Arial" panose="020B0604020202020204" pitchFamily="34" charset="0"/>
              </a:rPr>
              <a:t>Make skills more concrete &amp; visual</a:t>
            </a:r>
          </a:p>
          <a:p>
            <a:pPr>
              <a:lnSpc>
                <a:spcPts val="1900"/>
              </a:lnSpc>
            </a:pPr>
            <a:endParaRPr lang="en-US" sz="2400" dirty="0"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sz="2400" dirty="0">
                <a:latin typeface="Gotham Book" panose="02000604040000020004" pitchFamily="50" charset="0"/>
                <a:cs typeface="Arial" panose="020B0604020202020204" pitchFamily="34" charset="0"/>
              </a:rPr>
              <a:t>Expect treatment to last longer</a:t>
            </a:r>
          </a:p>
          <a:p>
            <a:pPr>
              <a:lnSpc>
                <a:spcPts val="1900"/>
              </a:lnSpc>
            </a:pPr>
            <a:endParaRPr lang="en-US" sz="2400" dirty="0"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sz="2400" dirty="0">
                <a:latin typeface="Gotham Book" panose="02000604040000020004" pitchFamily="50" charset="0"/>
                <a:cs typeface="Arial" panose="020B0604020202020204" pitchFamily="34" charset="0"/>
              </a:rPr>
              <a:t>More focus on external </a:t>
            </a:r>
            <a:r>
              <a:rPr lang="en-US" sz="2400" dirty="0" err="1">
                <a:latin typeface="Gotham Book" panose="02000604040000020004" pitchFamily="50" charset="0"/>
                <a:cs typeface="Arial" panose="020B0604020202020204" pitchFamily="34" charset="0"/>
              </a:rPr>
              <a:t>reinforcers</a:t>
            </a:r>
            <a:r>
              <a:rPr lang="en-US" sz="2400" dirty="0">
                <a:latin typeface="Gotham Book" panose="02000604040000020004" pitchFamily="50" charset="0"/>
                <a:cs typeface="Arial" panose="020B0604020202020204" pitchFamily="34" charset="0"/>
              </a:rPr>
              <a:t> and REWARDS</a:t>
            </a:r>
          </a:p>
          <a:p>
            <a:pPr>
              <a:lnSpc>
                <a:spcPts val="1900"/>
              </a:lnSpc>
            </a:pPr>
            <a:endParaRPr lang="en-US" sz="2400" dirty="0"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sz="2400" dirty="0">
                <a:latin typeface="Gotham Book" panose="02000604040000020004" pitchFamily="50" charset="0"/>
                <a:cs typeface="Arial" panose="020B0604020202020204" pitchFamily="34" charset="0"/>
              </a:rPr>
              <a:t>More focus on behavioral strategies and less on cognitive strategies</a:t>
            </a:r>
          </a:p>
        </p:txBody>
      </p:sp>
    </p:spTree>
    <p:extLst>
      <p:ext uri="{BB962C8B-B14F-4D97-AF65-F5344CB8AC3E}">
        <p14:creationId xmlns:p14="http://schemas.microsoft.com/office/powerpoint/2010/main" val="28148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764356" cy="471211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Gotham Book" panose="02000604040000020004" pitchFamily="50" charset="0"/>
                <a:cs typeface="Arial" panose="020B0604020202020204" pitchFamily="34" charset="0"/>
              </a:rPr>
              <a:t>Generalization of skills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0" dirty="0"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Gotham Book" panose="02000604040000020004" pitchFamily="50" charset="0"/>
                <a:cs typeface="Arial" panose="020B0604020202020204" pitchFamily="34" charset="0"/>
              </a:rPr>
              <a:t>Help improve insight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Gotham Book" panose="02000604040000020004" pitchFamily="50" charset="0"/>
                <a:cs typeface="Arial" panose="020B0604020202020204" pitchFamily="34" charset="0"/>
              </a:rPr>
              <a:t>Treatment goals include adaptive skills &amp; executive functioning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Gotham Book" panose="02000604040000020004" pitchFamily="50" charset="0"/>
                <a:cs typeface="Arial" panose="020B0604020202020204" pitchFamily="34" charset="0"/>
              </a:rPr>
              <a:t>Can integrate social stories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Gotham Book" panose="02000604040000020004" pitchFamily="50" charset="0"/>
                <a:cs typeface="Arial" panose="020B0604020202020204" pitchFamily="34" charset="0"/>
              </a:rPr>
              <a:t>May be helpful to have ABA therapy on board in addition to CBT (for some children)</a:t>
            </a:r>
          </a:p>
          <a:p>
            <a:endParaRPr lang="en-US" sz="2400" dirty="0">
              <a:latin typeface="Gotham Book" panose="02000604040000020004" pitchFamily="50" charset="0"/>
              <a:cs typeface="Arial" panose="020B06040202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E49ACD7-AD56-9446-8FC6-5B52189FBD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193" y="469156"/>
            <a:ext cx="10541328" cy="609600"/>
          </a:xfrm>
        </p:spPr>
        <p:txBody>
          <a:bodyPr/>
          <a:lstStyle/>
          <a:p>
            <a:r>
              <a:rPr lang="en-US" dirty="0"/>
              <a:t>Key modifications in treatment for youth with ASD</a:t>
            </a:r>
          </a:p>
        </p:txBody>
      </p:sp>
    </p:spTree>
    <p:extLst>
      <p:ext uri="{BB962C8B-B14F-4D97-AF65-F5344CB8AC3E}">
        <p14:creationId xmlns:p14="http://schemas.microsoft.com/office/powerpoint/2010/main" val="6556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16666" y="477837"/>
            <a:ext cx="10083417" cy="609600"/>
          </a:xfrm>
        </p:spPr>
        <p:txBody>
          <a:bodyPr/>
          <a:lstStyle/>
          <a:p>
            <a:r>
              <a:rPr lang="en-US" dirty="0"/>
              <a:t>Medication management of mood and anxiety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05820" y="1610489"/>
            <a:ext cx="9861865" cy="3759200"/>
          </a:xfrm>
        </p:spPr>
        <p:txBody>
          <a:bodyPr/>
          <a:lstStyle/>
          <a:p>
            <a:r>
              <a:rPr lang="en-US" sz="2400" dirty="0"/>
              <a:t>There is strong evidence to support the use of medication </a:t>
            </a:r>
            <a:r>
              <a:rPr lang="en-US" sz="2400" b="1" dirty="0"/>
              <a:t>AND</a:t>
            </a:r>
            <a:r>
              <a:rPr lang="en-US" sz="2400" dirty="0"/>
              <a:t> therapy together to reduce mood and anxiety symptoms in patients with ASD</a:t>
            </a:r>
          </a:p>
          <a:p>
            <a:r>
              <a:rPr lang="en-US" sz="2400" dirty="0"/>
              <a:t>SCAC provides medication consultation </a:t>
            </a:r>
          </a:p>
          <a:p>
            <a:r>
              <a:rPr lang="en-US" sz="2400" dirty="0"/>
              <a:t>For more information on medication management in the context of ASD, there’s a whole Autism 200 talk devoted to it! It can be found on our Autism Center website: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hlinkClick r:id="rId3"/>
              </a:rPr>
              <a:t>Perspectives on Psychiatric Treatment of Autism Spectrum Disorder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03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9ACD7-AD56-9446-8FC6-5B52189FBD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241" y="500987"/>
            <a:ext cx="10668649" cy="609600"/>
          </a:xfrm>
        </p:spPr>
        <p:txBody>
          <a:bodyPr/>
          <a:lstStyle/>
          <a:p>
            <a:r>
              <a:rPr lang="en-US" dirty="0"/>
              <a:t>Services provided at SCAC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Gotham Book" panose="02000604040000020004" pitchFamily="50" charset="0"/>
              </a:rPr>
              <a:t>Time-limited individual therapy for ages ~4-21: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Gotham Book" panose="02000604040000020004" pitchFamily="50" charset="0"/>
              </a:rPr>
              <a:t>CBT for anxiety disorders (OCD, GAD, phobias, panic, social anxiety, trauma, selective mutism), with emphasis on exposure techniques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Gotham Book" panose="02000604040000020004" pitchFamily="50" charset="0"/>
              </a:rPr>
              <a:t>Comprehensive Behavioral Intervention for Tics/</a:t>
            </a:r>
            <a:r>
              <a:rPr lang="en-US" sz="2000" dirty="0" err="1">
                <a:latin typeface="Gotham Book" panose="02000604040000020004" pitchFamily="50" charset="0"/>
              </a:rPr>
              <a:t>Tourettes</a:t>
            </a:r>
            <a:r>
              <a:rPr lang="en-US" sz="2000" dirty="0">
                <a:latin typeface="Gotham Book" panose="02000604040000020004" pitchFamily="50" charset="0"/>
              </a:rPr>
              <a:t>, Trichotillomania, and excoriation/skin-picking (CBIT)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Gotham Book" panose="02000604040000020004" pitchFamily="50" charset="0"/>
              </a:rPr>
              <a:t>Behavioral Activation (BA) for Depression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Gotham Book" panose="02000604040000020004" pitchFamily="50" charset="0"/>
              </a:rPr>
              <a:t>Mindfulness-Based Stress Reduction for Teens (MBSR-T)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Gotham Book" panose="02000604040000020004" pitchFamily="50" charset="0"/>
              </a:rPr>
              <a:t>“Facing Your Fears” Group: Fall, Spring, Summer (ages 8-14)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Gotham Book" panose="02000604040000020004" pitchFamily="50" charset="0"/>
              </a:rPr>
              <a:t>DBT Skills Parent Group for parents of teens with ASD (ages 11-18)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Gotham Book" panose="02000604040000020004" pitchFamily="50" charset="0"/>
              </a:rPr>
              <a:t>Mental Health Evaluations (Assessment, Diagnosis, and Recommendations)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Gotham Book" panose="02000604040000020004" pitchFamily="50" charset="0"/>
              </a:rPr>
              <a:t>Short-term medication management as needed</a:t>
            </a:r>
          </a:p>
        </p:txBody>
      </p:sp>
    </p:spTree>
    <p:extLst>
      <p:ext uri="{BB962C8B-B14F-4D97-AF65-F5344CB8AC3E}">
        <p14:creationId xmlns:p14="http://schemas.microsoft.com/office/powerpoint/2010/main" val="232726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9ACD7-AD56-9446-8FC6-5B52189FBD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242" y="500987"/>
            <a:ext cx="10541328" cy="609600"/>
          </a:xfrm>
        </p:spPr>
        <p:txBody>
          <a:bodyPr/>
          <a:lstStyle/>
          <a:p>
            <a:r>
              <a:rPr lang="en-US" dirty="0"/>
              <a:t>Facing Your Fears Group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28242" y="1949370"/>
            <a:ext cx="8155897" cy="39204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Gotham Book" panose="02000604040000020004" pitchFamily="50" charset="0"/>
              </a:rPr>
              <a:t>Designed for ages 8-14 with anxiety/OCD, ASD, and average to above average cognitive ability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otham Book" panose="02000604040000020004" pitchFamily="50" charset="0"/>
              </a:rPr>
              <a:t>14 weeks, child group AND parent group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otham Book" panose="02000604040000020004" pitchFamily="50" charset="0"/>
              </a:rPr>
              <a:t>Psychoeducation on anxiety, introducing worry vs. helpful thoughts, relaxation strategies, and </a:t>
            </a:r>
            <a:r>
              <a:rPr lang="en-US" sz="2400" dirty="0">
                <a:latin typeface="Gotham Medium" panose="02000604030000020004" pitchFamily="50" charset="0"/>
              </a:rPr>
              <a:t>EXPOSURE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otham Book" panose="02000604040000020004" pitchFamily="50" charset="0"/>
              </a:rPr>
              <a:t>Children make a movie of the steps to facing their fear (i.e. exposure hierarchy)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504" r="10619"/>
          <a:stretch/>
        </p:blipFill>
        <p:spPr>
          <a:xfrm>
            <a:off x="8845372" y="2488556"/>
            <a:ext cx="2413173" cy="3098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20780" y="575714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Reaven</a:t>
            </a:r>
            <a:r>
              <a:rPr lang="en-US" dirty="0"/>
              <a:t> et al., 2012</a:t>
            </a:r>
          </a:p>
        </p:txBody>
      </p:sp>
    </p:spTree>
    <p:extLst>
      <p:ext uri="{BB962C8B-B14F-4D97-AF65-F5344CB8AC3E}">
        <p14:creationId xmlns:p14="http://schemas.microsoft.com/office/powerpoint/2010/main" val="3538610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9ACD7-AD56-9446-8FC6-5B52189FBD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242" y="500987"/>
            <a:ext cx="10541328" cy="609600"/>
          </a:xfrm>
        </p:spPr>
        <p:txBody>
          <a:bodyPr/>
          <a:lstStyle/>
          <a:p>
            <a:r>
              <a:rPr lang="en-US" dirty="0"/>
              <a:t>Parent Resources for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972800" cy="1348061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Gotham Book" panose="02000604040000020004" pitchFamily="50" charset="0"/>
                <a:hlinkClick r:id="rId3"/>
              </a:rPr>
              <a:t>https://www.anxietycanada.com/learn-about-anxiety/anxiety-in-children/</a:t>
            </a:r>
            <a:endParaRPr lang="en-US" sz="2000" dirty="0">
              <a:latin typeface="Gotham Book" panose="02000604040000020004" pitchFamily="50" charset="0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90" y="2345482"/>
            <a:ext cx="2436979" cy="3651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528" y="2345482"/>
            <a:ext cx="2836872" cy="3546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506" y="3586348"/>
            <a:ext cx="2276962" cy="2943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21810" r="22606"/>
          <a:stretch/>
        </p:blipFill>
        <p:spPr>
          <a:xfrm>
            <a:off x="4346362" y="2603875"/>
            <a:ext cx="2880144" cy="27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08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800" dirty="0"/>
              <a:t>What is Depression? Look for changes in: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8789945" y="2276062"/>
            <a:ext cx="2885219" cy="3038060"/>
          </a:xfrm>
        </p:spPr>
        <p:txBody>
          <a:bodyPr/>
          <a:lstStyle/>
          <a:p>
            <a:pPr lvl="0"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Gotham Book" panose="02000604040000020004" pitchFamily="50" charset="0"/>
                <a:ea typeface="Geneva" pitchFamily="28" charset="-128"/>
              </a:rPr>
              <a:t>ASD Considerations:</a:t>
            </a:r>
          </a:p>
          <a:p>
            <a:pPr marL="171450" lvl="0" indent="-171450" defTabSz="9144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Gotham Book" panose="02000604040000020004" pitchFamily="50" charset="0"/>
                <a:ea typeface="Geneva" pitchFamily="28" charset="-128"/>
              </a:rPr>
              <a:t>Affect</a:t>
            </a:r>
          </a:p>
          <a:p>
            <a:pPr marL="171450" lvl="0" indent="-171450" defTabSz="9144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Gotham Book" panose="02000604040000020004" pitchFamily="50" charset="0"/>
                <a:ea typeface="Geneva" pitchFamily="28" charset="-128"/>
              </a:rPr>
              <a:t>Adaptive/Self-Care</a:t>
            </a:r>
          </a:p>
          <a:p>
            <a:pPr marL="171450" lvl="0" indent="-171450" defTabSz="9144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Gotham Book" panose="02000604040000020004" pitchFamily="50" charset="0"/>
                <a:ea typeface="Geneva" pitchFamily="28" charset="-128"/>
              </a:rPr>
              <a:t>Withdrawal</a:t>
            </a:r>
          </a:p>
          <a:p>
            <a:pPr marL="171450" lvl="0" indent="-171450" defTabSz="9144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Gotham Book" panose="02000604040000020004" pitchFamily="50" charset="0"/>
                <a:ea typeface="Geneva" pitchFamily="28" charset="-128"/>
              </a:rPr>
              <a:t>Physical symptoms</a:t>
            </a:r>
          </a:p>
          <a:p>
            <a:pPr lvl="0"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Gotham Book" panose="02000604040000020004" pitchFamily="50" charset="0"/>
              <a:ea typeface="Geneva" pitchFamily="28" charset="-128"/>
            </a:endParaRPr>
          </a:p>
          <a:p>
            <a:pPr lvl="0"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Gotham Book" panose="02000604040000020004" pitchFamily="50" charset="0"/>
                <a:ea typeface="Geneva" pitchFamily="28" charset="-128"/>
              </a:rPr>
              <a:t>Its about change!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0" y="1445591"/>
            <a:ext cx="7774407" cy="4754217"/>
          </a:xfrm>
        </p:spPr>
      </p:pic>
    </p:spTree>
    <p:extLst>
      <p:ext uri="{BB962C8B-B14F-4D97-AF65-F5344CB8AC3E}">
        <p14:creationId xmlns:p14="http://schemas.microsoft.com/office/powerpoint/2010/main" val="4183432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16667" y="477837"/>
            <a:ext cx="9640516" cy="609600"/>
          </a:xfrm>
        </p:spPr>
        <p:txBody>
          <a:bodyPr/>
          <a:lstStyle/>
          <a:p>
            <a:r>
              <a:rPr lang="en-US" sz="2800" dirty="0"/>
              <a:t>Depression and Autism Spectrum Disorder (ASD)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6667" y="1672431"/>
            <a:ext cx="7424752" cy="463560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Individuals with ASD are four times more likely to experience depression in their lifetime </a:t>
            </a:r>
            <a:r>
              <a:rPr lang="en-US" sz="1600" dirty="0"/>
              <a:t>(Hudson, et al, 2019).</a:t>
            </a:r>
          </a:p>
          <a:p>
            <a:r>
              <a:rPr lang="en-US" sz="2400" dirty="0"/>
              <a:t>At risk for: Social isolation, bullying, relationship issues, employment difficulties, and problems adapting to the demands of a social world.</a:t>
            </a:r>
          </a:p>
          <a:p>
            <a:r>
              <a:rPr lang="en-US" sz="2400" dirty="0"/>
              <a:t>Depression in ASD may be associated with severe consequences:</a:t>
            </a:r>
            <a:endParaRPr lang="en-US" sz="3934" dirty="0">
              <a:latin typeface="Gotham Book" panose="02000604040000020004" pitchFamily="50" charset="0"/>
            </a:endParaRP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5000"/>
              <a:buFontTx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Gotham Book" panose="02000604040000020004" pitchFamily="50" charset="0"/>
              </a:rPr>
              <a:t>A regression in level of functioning </a:t>
            </a:r>
            <a:r>
              <a:rPr lang="en-US" sz="1400" kern="0" dirty="0">
                <a:solidFill>
                  <a:schemeClr val="tx1"/>
                </a:solidFill>
                <a:latin typeface="Gotham Book" panose="02000604040000020004" pitchFamily="50" charset="0"/>
              </a:rPr>
              <a:t>(Magnuson and </a:t>
            </a:r>
            <a:r>
              <a:rPr lang="en-US" sz="1400" kern="0" dirty="0" err="1">
                <a:solidFill>
                  <a:schemeClr val="tx1"/>
                </a:solidFill>
                <a:latin typeface="Gotham Book" panose="02000604040000020004" pitchFamily="50" charset="0"/>
              </a:rPr>
              <a:t>Constantino</a:t>
            </a:r>
            <a:r>
              <a:rPr lang="en-US" sz="1400" kern="0" dirty="0">
                <a:solidFill>
                  <a:schemeClr val="tx1"/>
                </a:solidFill>
                <a:latin typeface="Gotham Book" panose="02000604040000020004" pitchFamily="50" charset="0"/>
              </a:rPr>
              <a:t> 2011)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5000"/>
              <a:buFontTx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Gotham Book" panose="02000604040000020004" pitchFamily="50" charset="0"/>
              </a:rPr>
              <a:t>Attempted suicide </a:t>
            </a:r>
            <a:r>
              <a:rPr lang="en-US" sz="1400" kern="0" dirty="0">
                <a:solidFill>
                  <a:schemeClr val="tx1"/>
                </a:solidFill>
                <a:latin typeface="Gotham Book" panose="02000604040000020004" pitchFamily="50" charset="0"/>
              </a:rPr>
              <a:t>(Cassidy and Rodgers 2017; </a:t>
            </a:r>
            <a:r>
              <a:rPr lang="en-US" sz="1400" kern="0" dirty="0" err="1">
                <a:solidFill>
                  <a:schemeClr val="tx1"/>
                </a:solidFill>
                <a:latin typeface="Gotham Book" panose="02000604040000020004" pitchFamily="50" charset="0"/>
              </a:rPr>
              <a:t>Richa</a:t>
            </a:r>
            <a:r>
              <a:rPr lang="en-US" sz="1400" kern="0" dirty="0">
                <a:solidFill>
                  <a:schemeClr val="tx1"/>
                </a:solidFill>
                <a:latin typeface="Gotham Book" panose="02000604040000020004" pitchFamily="50" charset="0"/>
              </a:rPr>
              <a:t> et al., 2014)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endParaRPr lang="en-US" sz="2934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0" y="1575438"/>
            <a:ext cx="2915478" cy="4373217"/>
          </a:xfrm>
        </p:spPr>
      </p:pic>
    </p:spTree>
    <p:extLst>
      <p:ext uri="{BB962C8B-B14F-4D97-AF65-F5344CB8AC3E}">
        <p14:creationId xmlns:p14="http://schemas.microsoft.com/office/powerpoint/2010/main" val="236429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9ACD7-AD56-9446-8FC6-5B52189FBD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6666" y="477837"/>
            <a:ext cx="9441733" cy="609600"/>
          </a:xfrm>
        </p:spPr>
        <p:txBody>
          <a:bodyPr/>
          <a:lstStyle/>
          <a:p>
            <a:r>
              <a:rPr lang="en-US" dirty="0"/>
              <a:t>Each person with ASD can look different!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23223" y="1507683"/>
            <a:ext cx="6028467" cy="5759986"/>
            <a:chOff x="3592528" y="189415"/>
            <a:chExt cx="6912706" cy="7178834"/>
          </a:xfrm>
        </p:grpSpPr>
        <p:sp>
          <p:nvSpPr>
            <p:cNvPr id="7" name="Oval 6"/>
            <p:cNvSpPr/>
            <p:nvPr/>
          </p:nvSpPr>
          <p:spPr>
            <a:xfrm>
              <a:off x="7937088" y="3804399"/>
              <a:ext cx="2552536" cy="2530859"/>
            </a:xfrm>
            <a:prstGeom prst="ellipse">
              <a:avLst/>
            </a:prstGeom>
            <a:solidFill>
              <a:srgbClr val="FFFFFF">
                <a:alpha val="15000"/>
              </a:srgbClr>
            </a:solidFill>
            <a:ln w="25400" cap="flat" cmpd="sng" algn="ctr">
              <a:solidFill>
                <a:srgbClr val="525353"/>
              </a:solidFill>
              <a:prstDash val="solid"/>
            </a:ln>
            <a:effectLst/>
          </p:spPr>
          <p:txBody>
            <a:bodyPr vert="horz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2535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52535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Irritability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 rot="19145024">
              <a:off x="3592528" y="189415"/>
              <a:ext cx="6912706" cy="7178834"/>
              <a:chOff x="1985901" y="147431"/>
              <a:chExt cx="6912706" cy="7178834"/>
            </a:xfrm>
          </p:grpSpPr>
          <p:sp>
            <p:nvSpPr>
              <p:cNvPr id="10" name="Oval 9"/>
              <p:cNvSpPr/>
              <p:nvPr/>
            </p:nvSpPr>
            <p:spPr>
              <a:xfrm rot="2454976">
                <a:off x="2990961" y="3294585"/>
                <a:ext cx="3042848" cy="3017006"/>
              </a:xfrm>
              <a:prstGeom prst="ellipse">
                <a:avLst/>
              </a:prstGeom>
              <a:solidFill>
                <a:srgbClr val="FFFFFF">
                  <a:alpha val="15000"/>
                </a:srgbClr>
              </a:solidFill>
              <a:ln w="25400" cap="flat" cmpd="sng" algn="ctr">
                <a:solidFill>
                  <a:srgbClr val="525353"/>
                </a:solidFill>
                <a:prstDash val="solid"/>
              </a:ln>
              <a:effectLst/>
            </p:spPr>
            <p:txBody>
              <a:bodyPr vert="horz" rtlCol="0" anchor="b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2535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Intellectual Disability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 rot="2348894">
                <a:off x="3144536" y="1664937"/>
                <a:ext cx="5754071" cy="3012313"/>
                <a:chOff x="778782" y="2047409"/>
                <a:chExt cx="8377421" cy="4385667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4460187" y="2241747"/>
                  <a:ext cx="4577412" cy="419132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5A2">
                        <a:tint val="70000"/>
                        <a:lumMod val="110000"/>
                        <a:alpha val="67000"/>
                      </a:srgbClr>
                    </a:gs>
                    <a:gs pos="100000">
                      <a:srgbClr val="0085A2">
                        <a:tint val="82000"/>
                        <a:alpha val="67000"/>
                      </a:srgbClr>
                    </a:gs>
                  </a:gsLst>
                  <a:lin ang="5400000" scaled="0"/>
                  <a:tileRect/>
                </a:gradFill>
                <a:ln w="9525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1" i="0" u="none" strike="noStrike" kern="0" cap="none" spc="0" normalizeH="0" baseline="0" noProof="0">
                    <a:ln>
                      <a:solidFill>
                        <a:srgbClr val="000000"/>
                      </a:solidFill>
                    </a:ln>
                    <a:solidFill>
                      <a:srgbClr val="52535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 rot="106082">
                  <a:off x="5653834" y="3187909"/>
                  <a:ext cx="3502369" cy="1507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25353"/>
                      </a:solidFill>
                      <a:effectLst/>
                      <a:uLnTx/>
                      <a:uFillTx/>
                      <a:latin typeface="Arial"/>
                    </a:rPr>
                    <a:t>Restricted and Repetitive Interests/Behaviors</a:t>
                  </a:r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>
                  <a:off x="778782" y="2047409"/>
                  <a:ext cx="4580170" cy="4365003"/>
                  <a:chOff x="1718582" y="2047409"/>
                  <a:chExt cx="4580170" cy="4365003"/>
                </a:xfrm>
              </p:grpSpPr>
              <p:sp>
                <p:nvSpPr>
                  <p:cNvPr id="25" name="Oval 24"/>
                  <p:cNvSpPr/>
                  <p:nvPr/>
                </p:nvSpPr>
                <p:spPr>
                  <a:xfrm rot="106082">
                    <a:off x="1718582" y="2047409"/>
                    <a:ext cx="4580170" cy="436500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DE6225">
                          <a:tint val="70000"/>
                          <a:lumMod val="110000"/>
                          <a:alpha val="70000"/>
                        </a:srgbClr>
                      </a:gs>
                      <a:gs pos="100000">
                        <a:srgbClr val="DE6225">
                          <a:tint val="82000"/>
                          <a:alpha val="70000"/>
                        </a:srgbClr>
                      </a:gs>
                    </a:gsLst>
                    <a:lin ang="5400000" scaled="0"/>
                    <a:tileRect/>
                  </a:gra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525353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 rot="106082">
                    <a:off x="1905322" y="3457271"/>
                    <a:ext cx="3432803" cy="16754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25353"/>
                        </a:solidFill>
                        <a:effectLst/>
                        <a:uLnTx/>
                        <a:uFillTx/>
                        <a:latin typeface="Arial"/>
                      </a:rPr>
                      <a:t>Social Communication Deficits</a:t>
                    </a:r>
                  </a:p>
                </p:txBody>
              </p:sp>
            </p:grpSp>
          </p:grpSp>
          <p:sp>
            <p:nvSpPr>
              <p:cNvPr id="12" name="Oval 11"/>
              <p:cNvSpPr/>
              <p:nvPr/>
            </p:nvSpPr>
            <p:spPr>
              <a:xfrm rot="2454976">
                <a:off x="4138888" y="3311539"/>
                <a:ext cx="1735601" cy="1497708"/>
              </a:xfrm>
              <a:prstGeom prst="ellipse">
                <a:avLst/>
              </a:prstGeom>
              <a:solidFill>
                <a:srgbClr val="193764">
                  <a:lumMod val="40000"/>
                  <a:lumOff val="60000"/>
                  <a:alpha val="66000"/>
                </a:srgbClr>
              </a:solidFill>
              <a:ln w="25400" cap="flat" cmpd="sng" algn="ctr">
                <a:solidFill>
                  <a:srgbClr val="19376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2535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Language Disability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 rot="2454976">
                <a:off x="5358798" y="147431"/>
                <a:ext cx="1499034" cy="1007689"/>
              </a:xfrm>
              <a:prstGeom prst="ellipse">
                <a:avLst/>
              </a:prstGeom>
              <a:solidFill>
                <a:srgbClr val="193764">
                  <a:lumMod val="40000"/>
                  <a:lumOff val="60000"/>
                  <a:alpha val="66000"/>
                </a:srgbClr>
              </a:solidFill>
              <a:ln w="25400" cap="flat" cmpd="sng" algn="ctr">
                <a:solidFill>
                  <a:srgbClr val="19376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2535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Sleep Deficits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 rot="2454976">
                <a:off x="6233024" y="1324008"/>
                <a:ext cx="1964283" cy="1816256"/>
              </a:xfrm>
              <a:prstGeom prst="ellipse">
                <a:avLst/>
              </a:prstGeom>
              <a:solidFill>
                <a:srgbClr val="193764">
                  <a:lumMod val="40000"/>
                  <a:lumOff val="60000"/>
                  <a:alpha val="66000"/>
                </a:srgbClr>
              </a:solidFill>
              <a:ln w="25400" cap="flat" cmpd="sng" algn="ctr">
                <a:solidFill>
                  <a:srgbClr val="19376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2535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Hyperactivity/Attention Difficulties</a:t>
                </a: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 rot="19625283">
                <a:off x="5578976" y="4580002"/>
                <a:ext cx="2063611" cy="2746263"/>
                <a:chOff x="6702729" y="4646715"/>
                <a:chExt cx="2143469" cy="2864597"/>
              </a:xfrm>
            </p:grpSpPr>
            <p:sp>
              <p:nvSpPr>
                <p:cNvPr id="19" name="Oval 18"/>
                <p:cNvSpPr/>
                <p:nvPr/>
              </p:nvSpPr>
              <p:spPr>
                <a:xfrm rot="4429693">
                  <a:off x="7402721" y="4850699"/>
                  <a:ext cx="1647461" cy="1239493"/>
                </a:xfrm>
                <a:prstGeom prst="ellipse">
                  <a:avLst/>
                </a:prstGeom>
                <a:solidFill>
                  <a:srgbClr val="193764">
                    <a:lumMod val="40000"/>
                    <a:lumOff val="60000"/>
                    <a:alpha val="66000"/>
                  </a:srgbClr>
                </a:solidFill>
                <a:ln w="25400" cap="flat" cmpd="sng" algn="ctr">
                  <a:solidFill>
                    <a:srgbClr val="193764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25353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Tantrums</a:t>
                  </a: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4429693">
                  <a:off x="6595728" y="4908918"/>
                  <a:ext cx="1364833" cy="1150832"/>
                </a:xfrm>
                <a:prstGeom prst="ellipse">
                  <a:avLst/>
                </a:prstGeom>
                <a:solidFill>
                  <a:srgbClr val="193764">
                    <a:lumMod val="40000"/>
                    <a:lumOff val="60000"/>
                    <a:alpha val="66000"/>
                  </a:srgbClr>
                </a:solidFill>
                <a:ln w="25400" cap="flat" cmpd="sng" algn="ctr">
                  <a:solidFill>
                    <a:srgbClr val="193764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25353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Self Injury</a:t>
                  </a: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4429693">
                  <a:off x="7184339" y="6079020"/>
                  <a:ext cx="1706990" cy="1157594"/>
                </a:xfrm>
                <a:prstGeom prst="ellipse">
                  <a:avLst/>
                </a:prstGeom>
                <a:solidFill>
                  <a:srgbClr val="193764">
                    <a:lumMod val="40000"/>
                    <a:lumOff val="60000"/>
                    <a:alpha val="66000"/>
                  </a:srgbClr>
                </a:solidFill>
                <a:ln w="25400" cap="flat" cmpd="sng" algn="ctr">
                  <a:solidFill>
                    <a:srgbClr val="193764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25353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Aggression</a:t>
                  </a:r>
                </a:p>
              </p:txBody>
            </p:sp>
          </p:grpSp>
          <p:sp>
            <p:nvSpPr>
              <p:cNvPr id="16" name="Oval 15"/>
              <p:cNvSpPr/>
              <p:nvPr/>
            </p:nvSpPr>
            <p:spPr>
              <a:xfrm rot="2454976">
                <a:off x="1985901" y="3425290"/>
                <a:ext cx="1540600" cy="1125305"/>
              </a:xfrm>
              <a:prstGeom prst="ellipse">
                <a:avLst/>
              </a:prstGeom>
              <a:solidFill>
                <a:srgbClr val="525353">
                  <a:lumMod val="40000"/>
                  <a:lumOff val="60000"/>
                  <a:alpha val="66000"/>
                </a:srgbClr>
              </a:solidFill>
              <a:ln w="25400" cap="flat" cmpd="sng" algn="ctr">
                <a:solidFill>
                  <a:srgbClr val="5253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2535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Seizures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 rot="2454976">
                <a:off x="5857827" y="2031889"/>
                <a:ext cx="1426749" cy="1217137"/>
              </a:xfrm>
              <a:prstGeom prst="ellipse">
                <a:avLst/>
              </a:prstGeom>
              <a:solidFill>
                <a:srgbClr val="FFC000">
                  <a:alpha val="66000"/>
                </a:srgbClr>
              </a:solidFill>
              <a:ln w="25400" cap="flat" cmpd="sng" algn="ctr">
                <a:solidFill>
                  <a:srgbClr val="19376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2535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Anxiety/OCD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 rot="2454976">
                <a:off x="5938196" y="1192048"/>
                <a:ext cx="1145939" cy="972459"/>
              </a:xfrm>
              <a:prstGeom prst="ellipse">
                <a:avLst/>
              </a:prstGeom>
              <a:solidFill>
                <a:srgbClr val="FFC000">
                  <a:alpha val="66000"/>
                </a:srgbClr>
              </a:solidFill>
              <a:ln w="25400" cap="flat" cmpd="sng" algn="ctr">
                <a:solidFill>
                  <a:srgbClr val="19376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2535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Mood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777348" y="2780261"/>
            <a:ext cx="42134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525353"/>
                </a:solidFill>
                <a:latin typeface="Gotham Book" panose="02000604040000020004" pitchFamily="50" charset="0"/>
              </a:rPr>
              <a:t>70% of children with ASD have at least one additional diagnosis by adolescence…</a:t>
            </a:r>
            <a:endParaRPr lang="en-US" sz="2400" i="1" dirty="0">
              <a:solidFill>
                <a:srgbClr val="525353"/>
              </a:solidFill>
              <a:latin typeface="Gotham Book" panose="02000604040000020004" pitchFamily="50" charset="0"/>
            </a:endParaRPr>
          </a:p>
          <a:p>
            <a:pPr lvl="1"/>
            <a:endParaRPr lang="en-US" dirty="0">
              <a:solidFill>
                <a:srgbClr val="525353"/>
              </a:solidFill>
              <a:latin typeface="Gotham Book" panose="02000604040000020004" pitchFamily="50" charset="0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25353"/>
              </a:solidFill>
              <a:latin typeface="Gotham Boo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22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16666" y="477837"/>
            <a:ext cx="9136933" cy="609600"/>
          </a:xfrm>
        </p:spPr>
        <p:txBody>
          <a:bodyPr/>
          <a:lstStyle/>
          <a:p>
            <a:r>
              <a:rPr lang="en-US" sz="2800" dirty="0"/>
              <a:t>What to do if you think your child is depressed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6950" y="1425575"/>
            <a:ext cx="6296218" cy="29038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Be aware of their symptoms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Talk to them about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Empathize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Ask about suicide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See your pediatrician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Seek mental health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1" y="4254306"/>
            <a:ext cx="3467100" cy="230052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4294967295"/>
          </p:nvPr>
        </p:nvSpPr>
        <p:spPr>
          <a:xfrm>
            <a:off x="6903168" y="1488881"/>
            <a:ext cx="4429493" cy="50659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1900" dirty="0">
                <a:latin typeface="Gotham Book" panose="02000604040000020004" pitchFamily="50" charset="0"/>
              </a:rPr>
              <a:t>National Suicide Prevention Hotline: </a:t>
            </a:r>
            <a:r>
              <a:rPr lang="en-US" sz="1900" dirty="0">
                <a:latin typeface="Gotham Book" panose="02000604040000020004" pitchFamily="50" charset="0"/>
                <a:hlinkClick r:id="rId4"/>
              </a:rPr>
              <a:t>https://suicidepreventionlifeline.org/</a:t>
            </a:r>
            <a:r>
              <a:rPr lang="en-US" sz="1900" dirty="0">
                <a:latin typeface="Gotham Book" panose="02000604040000020004" pitchFamily="50" charset="0"/>
              </a:rPr>
              <a:t> 800-273-TALK (8255)</a:t>
            </a:r>
          </a:p>
          <a:p>
            <a:pPr lvl="0"/>
            <a:r>
              <a:rPr lang="en-US" sz="1900" dirty="0" err="1">
                <a:latin typeface="Gotham Book" panose="02000604040000020004" pitchFamily="50" charset="0"/>
              </a:rPr>
              <a:t>Teenlink</a:t>
            </a:r>
            <a:r>
              <a:rPr lang="en-US" sz="1900" dirty="0">
                <a:latin typeface="Gotham Book" panose="02000604040000020004" pitchFamily="50" charset="0"/>
              </a:rPr>
              <a:t>: 1-866-TEENLINK (833-6546); </a:t>
            </a:r>
            <a:r>
              <a:rPr lang="en-US" sz="1900" dirty="0">
                <a:latin typeface="Gotham Book" panose="02000604040000020004" pitchFamily="50" charset="0"/>
                <a:hlinkClick r:id="rId5"/>
              </a:rPr>
              <a:t>http://866teenlink.org</a:t>
            </a:r>
            <a:r>
              <a:rPr lang="en-US" sz="1900" dirty="0">
                <a:latin typeface="Gotham Book" panose="02000604040000020004" pitchFamily="50" charset="0"/>
              </a:rPr>
              <a:t> </a:t>
            </a:r>
          </a:p>
          <a:p>
            <a:pPr lvl="0"/>
            <a:r>
              <a:rPr lang="en-US" sz="1900" dirty="0">
                <a:latin typeface="Gotham Book" panose="02000604040000020004" pitchFamily="50" charset="0"/>
              </a:rPr>
              <a:t>Crisis Text Line: </a:t>
            </a:r>
            <a:r>
              <a:rPr lang="en-US" sz="1900" dirty="0">
                <a:latin typeface="Gotham Book" panose="02000604040000020004" pitchFamily="50" charset="0"/>
                <a:hlinkClick r:id="rId6"/>
              </a:rPr>
              <a:t>www.crisistextline.org</a:t>
            </a:r>
            <a:r>
              <a:rPr lang="en-US" sz="1900" dirty="0">
                <a:latin typeface="Gotham Book" panose="02000604040000020004" pitchFamily="50" charset="0"/>
              </a:rPr>
              <a:t> ; Text “Start” to 741-741 (24 hours/day) </a:t>
            </a:r>
          </a:p>
          <a:p>
            <a:pPr lvl="0"/>
            <a:r>
              <a:rPr lang="en-US" sz="1900" dirty="0">
                <a:latin typeface="Gotham Book" panose="02000604040000020004" pitchFamily="50" charset="0"/>
              </a:rPr>
              <a:t>Suicide Prevention- What Parents Need to Know: </a:t>
            </a:r>
            <a:r>
              <a:rPr lang="en-US" sz="1900" dirty="0">
                <a:latin typeface="Gotham Book" panose="02000604040000020004" pitchFamily="50" charset="0"/>
                <a:hlinkClick r:id="rId7"/>
              </a:rPr>
              <a:t>https://www.youtube.com/watch?v=YVi56-Qaa8s&amp;feature=youtu.be</a:t>
            </a:r>
            <a:endParaRPr lang="en-US" sz="1900" dirty="0">
              <a:latin typeface="Gotham Book" panose="02000604040000020004" pitchFamily="50" charset="0"/>
            </a:endParaRPr>
          </a:p>
          <a:p>
            <a:pPr lvl="0"/>
            <a:r>
              <a:rPr lang="en-US" sz="1900" dirty="0">
                <a:latin typeface="Gotham Book" panose="02000604040000020004" pitchFamily="50" charset="0"/>
              </a:rPr>
              <a:t>Call 911 for a life-threatening emergency</a:t>
            </a:r>
          </a:p>
        </p:txBody>
      </p:sp>
    </p:spTree>
    <p:extLst>
      <p:ext uri="{BB962C8B-B14F-4D97-AF65-F5344CB8AC3E}">
        <p14:creationId xmlns:p14="http://schemas.microsoft.com/office/powerpoint/2010/main" val="1901361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Treatment for Depression in ASD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720917" y="1710634"/>
            <a:ext cx="7322072" cy="4652843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sz="2800" dirty="0"/>
              <a:t>Cognitive Behavioral Therapy: </a:t>
            </a:r>
          </a:p>
          <a:p>
            <a:pPr marL="895335" lvl="1" indent="-285750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Identify self-defeating thoughts:</a:t>
            </a:r>
          </a:p>
          <a:p>
            <a:pPr marL="1504920" lvl="2" indent="-285750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All or nothing thinking</a:t>
            </a:r>
          </a:p>
          <a:p>
            <a:pPr marL="1504920" lvl="2" indent="-285750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Automatic negative thinking</a:t>
            </a:r>
          </a:p>
          <a:p>
            <a:pPr marL="1504920" lvl="2" indent="-285750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Personalization</a:t>
            </a:r>
          </a:p>
          <a:p>
            <a:pPr marL="895335" lvl="1" indent="-285750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Learn to control and change thoughts, emotions, and behaviors</a:t>
            </a:r>
          </a:p>
          <a:p>
            <a:pPr marL="895335" lvl="1" indent="-285750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Practice accurate self talk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sz="2800" dirty="0"/>
              <a:t>Psychiatric Medications</a:t>
            </a:r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3" y="1878586"/>
            <a:ext cx="3477185" cy="3477185"/>
          </a:xfrm>
        </p:spPr>
      </p:pic>
    </p:spTree>
    <p:extLst>
      <p:ext uri="{BB962C8B-B14F-4D97-AF65-F5344CB8AC3E}">
        <p14:creationId xmlns:p14="http://schemas.microsoft.com/office/powerpoint/2010/main" val="826058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Third Wave Therapies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6667" y="1685786"/>
            <a:ext cx="7424752" cy="37592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dirty="0"/>
              <a:t>Emphasize non judgmental awareness of thoughts and emotions </a:t>
            </a:r>
          </a:p>
          <a:p>
            <a:pPr lvl="1">
              <a:lnSpc>
                <a:spcPts val="3200"/>
              </a:lnSpc>
            </a:pPr>
            <a:r>
              <a:rPr lang="en-US" sz="1900" dirty="0">
                <a:solidFill>
                  <a:schemeClr val="tx1"/>
                </a:solidFill>
              </a:rPr>
              <a:t>Decrease avoidance of emotion-triggering situations</a:t>
            </a:r>
          </a:p>
          <a:p>
            <a:pPr lvl="1">
              <a:lnSpc>
                <a:spcPts val="3200"/>
              </a:lnSpc>
            </a:pPr>
            <a:r>
              <a:rPr lang="en-US" sz="1900" dirty="0">
                <a:solidFill>
                  <a:schemeClr val="tx1"/>
                </a:solidFill>
              </a:rPr>
              <a:t>Increase effective coping</a:t>
            </a:r>
          </a:p>
          <a:p>
            <a:pPr>
              <a:lnSpc>
                <a:spcPts val="3200"/>
              </a:lnSpc>
            </a:pPr>
            <a:r>
              <a:rPr lang="en-US" dirty="0"/>
              <a:t>Concepts such as acceptance, mindfulness, metacognition, personal values, and spirituality integrated into more traditional behavioral interventions. 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89" y="1843156"/>
            <a:ext cx="3720019" cy="3444461"/>
          </a:xfrm>
        </p:spPr>
      </p:pic>
    </p:spTree>
    <p:extLst>
      <p:ext uri="{BB962C8B-B14F-4D97-AF65-F5344CB8AC3E}">
        <p14:creationId xmlns:p14="http://schemas.microsoft.com/office/powerpoint/2010/main" val="3619231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Third Wave Therapies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7" y="1591365"/>
            <a:ext cx="3730046" cy="3974548"/>
          </a:xfrm>
        </p:spPr>
      </p:pic>
      <p:graphicFrame>
        <p:nvGraphicFramePr>
          <p:cNvPr id="9" name="Content Placeholder 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36778204"/>
              </p:ext>
            </p:extLst>
          </p:nvPr>
        </p:nvGraphicFramePr>
        <p:xfrm>
          <a:off x="4346713" y="1699039"/>
          <a:ext cx="7424737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2311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Examples of Third Wave Therapies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16667" y="1569889"/>
            <a:ext cx="7612932" cy="4855955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US" sz="1800" b="1" dirty="0">
                <a:solidFill>
                  <a:schemeClr val="tx1"/>
                </a:solidFill>
              </a:rPr>
              <a:t>Mindfulness Based Stress Reduction (MBSR) &amp; Mindfulness Based Cognitive Therapy (MBCT) </a:t>
            </a: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err="1">
                <a:solidFill>
                  <a:schemeClr val="tx1"/>
                </a:solidFill>
              </a:rPr>
              <a:t>Kabat</a:t>
            </a:r>
            <a:r>
              <a:rPr lang="en-US" sz="1400" dirty="0">
                <a:solidFill>
                  <a:schemeClr val="tx1"/>
                </a:solidFill>
              </a:rPr>
              <a:t>-Zinn, 1979)  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Awareness of thoughts, feelings, sensations in current moment, without judgement, as often as possible</a:t>
            </a:r>
          </a:p>
          <a:p>
            <a:pPr>
              <a:lnSpc>
                <a:spcPts val="26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ts val="2600"/>
              </a:lnSpc>
            </a:pPr>
            <a:r>
              <a:rPr lang="en-US" sz="1800" b="1" dirty="0">
                <a:solidFill>
                  <a:schemeClr val="tx1"/>
                </a:solidFill>
              </a:rPr>
              <a:t>Dialectical Behavior Therapy (DBT)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err="1">
                <a:solidFill>
                  <a:schemeClr val="tx1"/>
                </a:solidFill>
              </a:rPr>
              <a:t>Linehan</a:t>
            </a:r>
            <a:r>
              <a:rPr lang="en-US" sz="1400" dirty="0">
                <a:solidFill>
                  <a:schemeClr val="tx1"/>
                </a:solidFill>
              </a:rPr>
              <a:t>, late 1980s)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Teaches people to live in the moment, cope healthily with stress, regulate emotions, and improve relationships with others. </a:t>
            </a:r>
          </a:p>
          <a:p>
            <a:pPr>
              <a:lnSpc>
                <a:spcPts val="26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ts val="2600"/>
              </a:lnSpc>
            </a:pPr>
            <a:r>
              <a:rPr lang="en-US" sz="1800" b="1" dirty="0">
                <a:solidFill>
                  <a:schemeClr val="tx1"/>
                </a:solidFill>
              </a:rPr>
              <a:t>Acceptance and Commitment Therapy (ACT) </a:t>
            </a:r>
            <a:r>
              <a:rPr lang="en-US" sz="1400" dirty="0">
                <a:solidFill>
                  <a:schemeClr val="tx1"/>
                </a:solidFill>
              </a:rPr>
              <a:t>(Hayes, 1982)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Modifies how a person relates and responds to internal experiences (thoughts, sensations, emotions, urges) in order to more fully engage in values-based behaviors.</a:t>
            </a: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8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8" y="1266018"/>
            <a:ext cx="3026187" cy="170339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021" y="2969417"/>
            <a:ext cx="2731418" cy="1824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8" y="4672816"/>
            <a:ext cx="2610680" cy="174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14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Early Research on Mindfulness in ASD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16667" y="1539873"/>
            <a:ext cx="7762223" cy="433841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2800" i="1" dirty="0">
                <a:solidFill>
                  <a:schemeClr val="tx1"/>
                </a:solidFill>
              </a:rPr>
              <a:t>Meditation on the Soles of the Feet</a:t>
            </a:r>
            <a:r>
              <a:rPr lang="en-US" sz="2800" dirty="0">
                <a:solidFill>
                  <a:schemeClr val="tx1"/>
                </a:solidFill>
              </a:rPr>
              <a:t>: Rapidly shift the focus of attention from the aggression-triggering event to a neutral place on the body </a:t>
            </a:r>
            <a:r>
              <a:rPr lang="en-US" sz="1600" dirty="0">
                <a:solidFill>
                  <a:schemeClr val="tx1"/>
                </a:solidFill>
              </a:rPr>
              <a:t>(Singh et al., 2011). </a:t>
            </a:r>
          </a:p>
          <a:p>
            <a:pPr marL="285750" indent="-28575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Taught to 3 adolescent males with ASD to manage their physical aggression</a:t>
            </a:r>
          </a:p>
          <a:p>
            <a:pPr marL="285750" lvl="0" indent="-28575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Mothers were taught the procedure, then they taught their adolescent</a:t>
            </a:r>
          </a:p>
          <a:p>
            <a:pPr marL="285750" lvl="0" indent="-28575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Practiced at least twice per day – with parent and then via audiotape</a:t>
            </a:r>
          </a:p>
          <a:p>
            <a:pPr lvl="0"/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890" y="1539872"/>
            <a:ext cx="2985796" cy="1993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269" y="3657600"/>
            <a:ext cx="3028362" cy="20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05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Early Research on Mindfulness in ASD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948304" y="1498103"/>
            <a:ext cx="4707255" cy="4510811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Gotham Book" panose="02000604040000020004" pitchFamily="50" charset="0"/>
              </a:rPr>
              <a:t>Incidents of aggression: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5000"/>
              <a:buFontTx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Gotham Book" panose="02000604040000020004" pitchFamily="50" charset="0"/>
              </a:rPr>
              <a:t>14–20 per week during baseline (pre-treatment)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5000"/>
              <a:buFontTx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Gotham Book" panose="02000604040000020004" pitchFamily="50" charset="0"/>
              </a:rPr>
              <a:t>4–6 per week during mindfulness training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5000"/>
              <a:buFontTx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Gotham Book" panose="02000604040000020004" pitchFamily="50" charset="0"/>
              </a:rPr>
              <a:t>Zero rates during the last 4 weeks of intervention. 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Gotham Book" panose="02000604040000020004" pitchFamily="50" charset="0"/>
              </a:rPr>
              <a:t>Aggression occurred a rate of about 1 incident per year during a 3-year follow-up. </a:t>
            </a:r>
          </a:p>
          <a:p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24" y="1250150"/>
            <a:ext cx="4172580" cy="50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46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Third Wave Therapies &amp; ASD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6949" y="1425574"/>
            <a:ext cx="6932425" cy="5161837"/>
          </a:xfrm>
        </p:spPr>
        <p:txBody>
          <a:bodyPr/>
          <a:lstStyle/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Reduced depression, anxiety and rumination  and increased positive affect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Spek</a:t>
            </a:r>
            <a:r>
              <a:rPr lang="en-US" sz="1600" dirty="0">
                <a:solidFill>
                  <a:schemeClr val="tx1"/>
                </a:solidFill>
              </a:rPr>
              <a:t>, van Ham, and </a:t>
            </a:r>
            <a:r>
              <a:rPr lang="en-US" sz="1600" dirty="0" err="1">
                <a:solidFill>
                  <a:schemeClr val="tx1"/>
                </a:solidFill>
              </a:rPr>
              <a:t>Nyklcek</a:t>
            </a:r>
            <a:r>
              <a:rPr lang="en-US" sz="1600" dirty="0">
                <a:solidFill>
                  <a:schemeClr val="tx1"/>
                </a:solidFill>
              </a:rPr>
              <a:t>, 2013, </a:t>
            </a:r>
            <a:r>
              <a:rPr lang="en-US" sz="1600" dirty="0" err="1">
                <a:solidFill>
                  <a:schemeClr val="tx1"/>
                </a:solidFill>
              </a:rPr>
              <a:t>Sizoo</a:t>
            </a:r>
            <a:r>
              <a:rPr lang="en-US" sz="1600" dirty="0">
                <a:solidFill>
                  <a:schemeClr val="tx1"/>
                </a:solidFill>
              </a:rPr>
              <a:t> &amp; Kuiper, 2017). 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Reduced ASD symptoms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Sizoo</a:t>
            </a:r>
            <a:r>
              <a:rPr lang="en-US" sz="1600" dirty="0">
                <a:solidFill>
                  <a:schemeClr val="tx1"/>
                </a:solidFill>
              </a:rPr>
              <a:t> &amp; Kuiper, 2017) </a:t>
            </a:r>
            <a:r>
              <a:rPr lang="en-US" sz="2400" dirty="0">
                <a:solidFill>
                  <a:schemeClr val="tx1"/>
                </a:solidFill>
              </a:rPr>
              <a:t>and increased social approach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Pahnke</a:t>
            </a:r>
            <a:r>
              <a:rPr lang="en-US" sz="1600" dirty="0">
                <a:solidFill>
                  <a:schemeClr val="tx1"/>
                </a:solidFill>
              </a:rPr>
              <a:t> et al. 2014). 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Reduced stress, hyperactivity, and overall psychological distress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Pahnke</a:t>
            </a:r>
            <a:r>
              <a:rPr lang="en-US" sz="1600" dirty="0">
                <a:solidFill>
                  <a:schemeClr val="tx1"/>
                </a:solidFill>
              </a:rPr>
              <a:t> et al. 2014).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Positive changes lasted in follow ups 2 months later </a:t>
            </a: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err="1">
                <a:solidFill>
                  <a:schemeClr val="tx1"/>
                </a:solidFill>
              </a:rPr>
              <a:t>Kiep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Spek</a:t>
            </a:r>
            <a:r>
              <a:rPr lang="en-US" sz="1400" dirty="0">
                <a:solidFill>
                  <a:schemeClr val="tx1"/>
                </a:solidFill>
              </a:rPr>
              <a:t>, and </a:t>
            </a:r>
            <a:r>
              <a:rPr lang="en-US" sz="1400" dirty="0" err="1">
                <a:solidFill>
                  <a:schemeClr val="tx1"/>
                </a:solidFill>
              </a:rPr>
              <a:t>Hoeben</a:t>
            </a:r>
            <a:r>
              <a:rPr lang="en-US" sz="1400" dirty="0">
                <a:solidFill>
                  <a:schemeClr val="tx1"/>
                </a:solidFill>
              </a:rPr>
              <a:t>, 2015; </a:t>
            </a:r>
            <a:r>
              <a:rPr lang="en-US" sz="1400" dirty="0" err="1">
                <a:solidFill>
                  <a:schemeClr val="tx1"/>
                </a:solidFill>
              </a:rPr>
              <a:t>Pahnke</a:t>
            </a:r>
            <a:r>
              <a:rPr lang="en-US" sz="1400" dirty="0">
                <a:solidFill>
                  <a:schemeClr val="tx1"/>
                </a:solidFill>
              </a:rPr>
              <a:t> et al. 2014).</a:t>
            </a:r>
          </a:p>
          <a:p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9015" y="48021"/>
            <a:ext cx="2350770" cy="146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3"/>
          <p:cNvSpPr>
            <a:spLocks noGrp="1"/>
          </p:cNvSpPr>
          <p:nvPr>
            <p:ph sz="half" idx="4294967295"/>
          </p:nvPr>
        </p:nvSpPr>
        <p:spPr>
          <a:xfrm>
            <a:off x="8090535" y="1782147"/>
            <a:ext cx="3238500" cy="4114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Gotham Book" panose="02000604040000020004" pitchFamily="50" charset="0"/>
              </a:rPr>
              <a:t>Modifications:</a:t>
            </a:r>
          </a:p>
          <a:p>
            <a:r>
              <a:rPr lang="en-US" sz="2000" dirty="0">
                <a:latin typeface="Gotham Book" panose="02000604040000020004" pitchFamily="50" charset="0"/>
              </a:rPr>
              <a:t>shortened activities/meditations</a:t>
            </a:r>
          </a:p>
          <a:p>
            <a:r>
              <a:rPr lang="en-US" sz="2000" dirty="0">
                <a:latin typeface="Gotham Book" panose="02000604040000020004" pitchFamily="50" charset="0"/>
              </a:rPr>
              <a:t>Simplified language</a:t>
            </a:r>
          </a:p>
          <a:p>
            <a:r>
              <a:rPr lang="en-US" sz="2000" dirty="0">
                <a:latin typeface="Gotham Book" panose="02000604040000020004" pitchFamily="50" charset="0"/>
              </a:rPr>
              <a:t>Reduced abstractions (e.g. eliminating metaphors) </a:t>
            </a:r>
          </a:p>
          <a:p>
            <a:r>
              <a:rPr lang="en-US" sz="2000" dirty="0">
                <a:latin typeface="Gotham Book" panose="02000604040000020004" pitchFamily="50" charset="0"/>
              </a:rPr>
              <a:t>Reduced cognitive reappraisal</a:t>
            </a:r>
          </a:p>
          <a:p>
            <a:r>
              <a:rPr lang="en-US" sz="2000" dirty="0">
                <a:latin typeface="Gotham Book" panose="02000604040000020004" pitchFamily="50" charset="0"/>
              </a:rPr>
              <a:t>Use of visual aids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68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800" dirty="0"/>
              <a:t>Parenting and Autism Spectrum Disorder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7" y="1380930"/>
            <a:ext cx="3899349" cy="4574015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4982546" y="1380930"/>
            <a:ext cx="6512767" cy="4723305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Gotham Book" panose="02000604040000020004" pitchFamily="50" charset="0"/>
              </a:rPr>
              <a:t>Parenting strategies:</a:t>
            </a:r>
          </a:p>
          <a:p>
            <a:pPr lvl="1"/>
            <a:r>
              <a:rPr lang="en-US" sz="2000" dirty="0">
                <a:latin typeface="Gotham Book" panose="02000604040000020004" pitchFamily="50" charset="0"/>
              </a:rPr>
              <a:t>Accommodating</a:t>
            </a:r>
          </a:p>
          <a:p>
            <a:pPr lvl="1"/>
            <a:r>
              <a:rPr lang="en-US" sz="2000" dirty="0">
                <a:latin typeface="Gotham Book" panose="02000604040000020004" pitchFamily="50" charset="0"/>
              </a:rPr>
              <a:t>Modifying the environment</a:t>
            </a:r>
          </a:p>
          <a:p>
            <a:pPr lvl="1"/>
            <a:r>
              <a:rPr lang="en-US" sz="2000" dirty="0">
                <a:latin typeface="Gotham Book" panose="02000604040000020004" pitchFamily="50" charset="0"/>
              </a:rPr>
              <a:t>Providing structure, routine, and occupation</a:t>
            </a:r>
          </a:p>
          <a:p>
            <a:pPr lvl="1"/>
            <a:r>
              <a:rPr lang="en-US" sz="2000" dirty="0">
                <a:latin typeface="Gotham Book" panose="02000604040000020004" pitchFamily="50" charset="0"/>
              </a:rPr>
              <a:t>Supervision and monitoring</a:t>
            </a:r>
          </a:p>
          <a:p>
            <a:pPr lvl="1"/>
            <a:r>
              <a:rPr lang="en-US" sz="2000" dirty="0">
                <a:latin typeface="Gotham Book" panose="02000604040000020004" pitchFamily="50" charset="0"/>
              </a:rPr>
              <a:t>Managing non-compliance</a:t>
            </a:r>
          </a:p>
          <a:p>
            <a:pPr lvl="1"/>
            <a:r>
              <a:rPr lang="en-US" sz="2000" dirty="0">
                <a:latin typeface="Gotham Book" panose="02000604040000020004" pitchFamily="50" charset="0"/>
              </a:rPr>
              <a:t>Responding to problem behavior</a:t>
            </a:r>
          </a:p>
          <a:p>
            <a:pPr lvl="1"/>
            <a:r>
              <a:rPr lang="en-US" sz="2000" dirty="0">
                <a:latin typeface="Gotham Book" panose="02000604040000020004" pitchFamily="50" charset="0"/>
              </a:rPr>
              <a:t>Managing distress</a:t>
            </a:r>
          </a:p>
          <a:p>
            <a:pPr lvl="1"/>
            <a:r>
              <a:rPr lang="en-US" sz="2000" dirty="0">
                <a:latin typeface="Gotham Book" panose="02000604040000020004" pitchFamily="50" charset="0"/>
              </a:rPr>
              <a:t>Maintaining safety</a:t>
            </a:r>
          </a:p>
          <a:p>
            <a:pPr lvl="1"/>
            <a:r>
              <a:rPr lang="en-US" sz="2000" dirty="0">
                <a:latin typeface="Gotham Book" panose="02000604040000020004" pitchFamily="50" charset="0"/>
              </a:rPr>
              <a:t>Analyzing and planning</a:t>
            </a:r>
          </a:p>
          <a:p>
            <a:pPr marL="457200" lvl="1" indent="0">
              <a:buNone/>
            </a:pPr>
            <a:r>
              <a:rPr lang="en-US" sz="2000" dirty="0">
                <a:latin typeface="Gotham Book" panose="02000604040000020004" pitchFamily="50" charset="0"/>
              </a:rPr>
              <a:t>“Quantitatively </a:t>
            </a:r>
            <a:r>
              <a:rPr lang="en-US" sz="2000" b="1" dirty="0">
                <a:latin typeface="Gotham Book" panose="02000604040000020004" pitchFamily="50" charset="0"/>
              </a:rPr>
              <a:t>greater</a:t>
            </a:r>
            <a:r>
              <a:rPr lang="en-US" sz="2000" dirty="0">
                <a:latin typeface="Gotham Book" panose="02000604040000020004" pitchFamily="50" charset="0"/>
              </a:rPr>
              <a:t> and qualitatively </a:t>
            </a:r>
            <a:r>
              <a:rPr lang="en-US" sz="2000" b="1" dirty="0">
                <a:latin typeface="Gotham Book" panose="02000604040000020004" pitchFamily="50" charset="0"/>
              </a:rPr>
              <a:t>more complex </a:t>
            </a:r>
            <a:r>
              <a:rPr lang="en-US" sz="2000" dirty="0">
                <a:latin typeface="Gotham Book" panose="02000604040000020004" pitchFamily="50" charset="0"/>
              </a:rPr>
              <a:t>parenting demands and accommodations…” </a:t>
            </a:r>
            <a:r>
              <a:rPr lang="en-US" sz="1400" dirty="0">
                <a:latin typeface="Gotham Book" panose="02000604040000020004" pitchFamily="50" charset="0"/>
              </a:rPr>
              <a:t>(</a:t>
            </a:r>
            <a:r>
              <a:rPr lang="en-US" sz="1400" dirty="0" err="1">
                <a:latin typeface="Gotham Book" panose="02000604040000020004" pitchFamily="50" charset="0"/>
              </a:rPr>
              <a:t>O’Nions</a:t>
            </a:r>
            <a:r>
              <a:rPr lang="en-US" sz="1400" dirty="0">
                <a:latin typeface="Gotham Book" panose="02000604040000020004" pitchFamily="50" charset="0"/>
              </a:rPr>
              <a:t>, et al, 2017).</a:t>
            </a:r>
          </a:p>
        </p:txBody>
      </p:sp>
    </p:spTree>
    <p:extLst>
      <p:ext uri="{BB962C8B-B14F-4D97-AF65-F5344CB8AC3E}">
        <p14:creationId xmlns:p14="http://schemas.microsoft.com/office/powerpoint/2010/main" val="1428412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Mindfulness and Caregivers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6950" y="1425575"/>
            <a:ext cx="7410616" cy="4643921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Gotham Book" panose="02000604040000020004" pitchFamily="50" charset="0"/>
              </a:rPr>
              <a:t>Significant gains in subjective well being </a:t>
            </a:r>
            <a:r>
              <a:rPr lang="en-US" sz="1400" kern="0" dirty="0">
                <a:solidFill>
                  <a:schemeClr val="tx1"/>
                </a:solidFill>
                <a:latin typeface="Gotham Book" panose="02000604040000020004" pitchFamily="50" charset="0"/>
              </a:rPr>
              <a:t>(Hartley et al, 2019)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Gotham Book" panose="02000604040000020004" pitchFamily="50" charset="0"/>
              </a:rPr>
              <a:t>Reduced parenting stress, depression, and anxiety, and improved general health </a:t>
            </a:r>
            <a:r>
              <a:rPr lang="en-US" sz="1400" kern="0" dirty="0">
                <a:solidFill>
                  <a:schemeClr val="tx1"/>
                </a:solidFill>
                <a:latin typeface="Gotham Book" panose="02000604040000020004" pitchFamily="50" charset="0"/>
              </a:rPr>
              <a:t>(</a:t>
            </a:r>
            <a:r>
              <a:rPr lang="en-US" sz="1400" kern="0" dirty="0" err="1">
                <a:solidFill>
                  <a:schemeClr val="tx1"/>
                </a:solidFill>
                <a:latin typeface="Gotham Book" panose="02000604040000020004" pitchFamily="50" charset="0"/>
              </a:rPr>
              <a:t>e.g</a:t>
            </a:r>
            <a:r>
              <a:rPr lang="en-US" sz="1400" kern="0" dirty="0">
                <a:solidFill>
                  <a:schemeClr val="tx1"/>
                </a:solidFill>
                <a:latin typeface="Gotham Book" panose="02000604040000020004" pitchFamily="50" charset="0"/>
              </a:rPr>
              <a:t> Da Paz &amp; </a:t>
            </a:r>
            <a:r>
              <a:rPr lang="en-US" sz="1400" kern="0" dirty="0" err="1">
                <a:solidFill>
                  <a:schemeClr val="tx1"/>
                </a:solidFill>
                <a:latin typeface="Gotham Book" panose="02000604040000020004" pitchFamily="50" charset="0"/>
              </a:rPr>
              <a:t>Wallander</a:t>
            </a:r>
            <a:r>
              <a:rPr lang="en-US" sz="1400" kern="0" dirty="0">
                <a:solidFill>
                  <a:schemeClr val="tx1"/>
                </a:solidFill>
                <a:latin typeface="Gotham Book" panose="02000604040000020004" pitchFamily="50" charset="0"/>
              </a:rPr>
              <a:t>, 2017).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Gotham Book" panose="02000604040000020004" pitchFamily="50" charset="0"/>
              </a:rPr>
              <a:t>Reduced depression, anxiety, stress, and marital conflicts </a:t>
            </a:r>
            <a:r>
              <a:rPr lang="en-US" sz="1400" kern="0" dirty="0">
                <a:solidFill>
                  <a:schemeClr val="tx1"/>
                </a:solidFill>
                <a:latin typeface="Gotham Book" panose="02000604040000020004" pitchFamily="50" charset="0"/>
              </a:rPr>
              <a:t>(e.g. </a:t>
            </a:r>
            <a:r>
              <a:rPr lang="en-US" sz="1400" kern="0" dirty="0" err="1">
                <a:solidFill>
                  <a:schemeClr val="tx1"/>
                </a:solidFill>
                <a:latin typeface="Gotham Book" panose="02000604040000020004" pitchFamily="50" charset="0"/>
              </a:rPr>
              <a:t>Bigdelee</a:t>
            </a:r>
            <a:r>
              <a:rPr lang="en-US" sz="1400" kern="0" dirty="0">
                <a:solidFill>
                  <a:schemeClr val="tx1"/>
                </a:solidFill>
                <a:latin typeface="Gotham Book" panose="02000604040000020004" pitchFamily="50" charset="0"/>
              </a:rPr>
              <a:t>, 2012)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Gotham Book" panose="02000604040000020004" pitchFamily="50" charset="0"/>
              </a:rPr>
              <a:t>Improved emotion regulation (e.g. increased positive re-evaluation, less blaming of self and others) </a:t>
            </a:r>
            <a:r>
              <a:rPr lang="en-US" sz="1400" kern="0" dirty="0">
                <a:solidFill>
                  <a:schemeClr val="tx1"/>
                </a:solidFill>
                <a:latin typeface="Gotham Book" panose="02000604040000020004" pitchFamily="50" charset="0"/>
              </a:rPr>
              <a:t>(</a:t>
            </a:r>
            <a:r>
              <a:rPr lang="en-US" sz="1400" kern="0" dirty="0" err="1">
                <a:solidFill>
                  <a:schemeClr val="tx1"/>
                </a:solidFill>
                <a:latin typeface="Gotham Book" panose="02000604040000020004" pitchFamily="50" charset="0"/>
              </a:rPr>
              <a:t>Salmini</a:t>
            </a:r>
            <a:r>
              <a:rPr lang="en-US" sz="1400" kern="0" dirty="0">
                <a:solidFill>
                  <a:schemeClr val="tx1"/>
                </a:solidFill>
                <a:latin typeface="Gotham Book" panose="02000604040000020004" pitchFamily="50" charset="0"/>
              </a:rPr>
              <a:t> et al, 2019)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8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66" y="2223529"/>
            <a:ext cx="3674385" cy="2454489"/>
          </a:xfrm>
        </p:spPr>
      </p:pic>
    </p:spTree>
    <p:extLst>
      <p:ext uri="{BB962C8B-B14F-4D97-AF65-F5344CB8AC3E}">
        <p14:creationId xmlns:p14="http://schemas.microsoft.com/office/powerpoint/2010/main" val="295055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9ACD7-AD56-9446-8FC6-5B52189FBD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6667" y="477837"/>
            <a:ext cx="8331200" cy="609600"/>
          </a:xfrm>
        </p:spPr>
        <p:txBody>
          <a:bodyPr/>
          <a:lstStyle/>
          <a:p>
            <a:r>
              <a:rPr lang="en-US" dirty="0"/>
              <a:t>Anxiety and ASD</a:t>
            </a:r>
          </a:p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616667" y="1749385"/>
            <a:ext cx="9147175" cy="375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/>
              <a:t>Rates of anxiety higher in ASD than in other groups </a:t>
            </a:r>
            <a:r>
              <a:rPr lang="en-US" sz="1100" dirty="0"/>
              <a:t>(Bellini, 2004; </a:t>
            </a:r>
            <a:r>
              <a:rPr lang="en-US" sz="1100" dirty="0" err="1"/>
              <a:t>Gillot</a:t>
            </a:r>
            <a:r>
              <a:rPr lang="en-US" sz="1100" dirty="0"/>
              <a:t> &amp; </a:t>
            </a:r>
            <a:r>
              <a:rPr lang="en-US" sz="1100" dirty="0" err="1"/>
              <a:t>Standen</a:t>
            </a:r>
            <a:r>
              <a:rPr lang="en-US" sz="1100" dirty="0"/>
              <a:t>, 2007; Green et al., 2000; Russell &amp; </a:t>
            </a:r>
            <a:r>
              <a:rPr lang="en-US" sz="1100" dirty="0" err="1"/>
              <a:t>Sofronoff</a:t>
            </a:r>
            <a:r>
              <a:rPr lang="en-US" sz="1100" dirty="0"/>
              <a:t>, 2005; White et al, 2009, Van </a:t>
            </a:r>
            <a:r>
              <a:rPr lang="en-US" sz="1100" dirty="0" err="1"/>
              <a:t>Steensel</a:t>
            </a:r>
            <a:r>
              <a:rPr lang="en-US" sz="1100" dirty="0"/>
              <a:t> et al, 2011)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/>
              <a:t>44-55% of children with ASD meet criteria for an anxiety disorder </a:t>
            </a:r>
            <a:r>
              <a:rPr lang="en-US" sz="1100" dirty="0"/>
              <a:t>(White et al, 2009);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/>
              <a:t> Children with ASD often do not display age-typical symptoms of anxiety </a:t>
            </a:r>
            <a:r>
              <a:rPr lang="en-US" sz="1100" dirty="0"/>
              <a:t>(White et al., 2009)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000" dirty="0"/>
              <a:t>Changes in schedule, specific phobias, reactivity to sensory input, externalizing behaviors</a:t>
            </a:r>
          </a:p>
        </p:txBody>
      </p:sp>
    </p:spTree>
    <p:extLst>
      <p:ext uri="{BB962C8B-B14F-4D97-AF65-F5344CB8AC3E}">
        <p14:creationId xmlns:p14="http://schemas.microsoft.com/office/powerpoint/2010/main" val="1789446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Dialectical Behavior Therapy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5" y="1427283"/>
            <a:ext cx="4664460" cy="5004840"/>
          </a:xfr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970197" y="1427283"/>
            <a:ext cx="5542384" cy="500484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otham Book" panose="02000604040000020004" pitchFamily="50" charset="0"/>
              </a:rPr>
              <a:t>4 main modalities</a:t>
            </a:r>
          </a:p>
          <a:p>
            <a:pPr lvl="1"/>
            <a:r>
              <a:rPr lang="en-US" sz="2400" dirty="0">
                <a:latin typeface="Gotham Book" panose="02000604040000020004" pitchFamily="50" charset="0"/>
              </a:rPr>
              <a:t>Individual Therapy</a:t>
            </a:r>
          </a:p>
          <a:p>
            <a:pPr lvl="1"/>
            <a:r>
              <a:rPr lang="en-US" sz="2400" dirty="0">
                <a:latin typeface="Gotham Book" panose="02000604040000020004" pitchFamily="50" charset="0"/>
              </a:rPr>
              <a:t>Skills Building Class</a:t>
            </a:r>
          </a:p>
          <a:p>
            <a:pPr lvl="1"/>
            <a:r>
              <a:rPr lang="en-US" sz="2400" dirty="0">
                <a:latin typeface="Gotham Book" panose="02000604040000020004" pitchFamily="50" charset="0"/>
              </a:rPr>
              <a:t>Phone Coaching</a:t>
            </a:r>
          </a:p>
          <a:p>
            <a:pPr lvl="1"/>
            <a:r>
              <a:rPr lang="en-US" sz="2400" dirty="0">
                <a:latin typeface="Gotham Book" panose="02000604040000020004" pitchFamily="50" charset="0"/>
              </a:rPr>
              <a:t>Consultation Group for Therapists</a:t>
            </a:r>
          </a:p>
          <a:p>
            <a:r>
              <a:rPr lang="en-US" sz="2400" dirty="0">
                <a:latin typeface="Gotham Book" panose="02000604040000020004" pitchFamily="50" charset="0"/>
              </a:rPr>
              <a:t>May include:</a:t>
            </a:r>
          </a:p>
          <a:p>
            <a:pPr lvl="1"/>
            <a:r>
              <a:rPr lang="en-US" sz="2400" dirty="0">
                <a:latin typeface="Gotham Book" panose="02000604040000020004" pitchFamily="50" charset="0"/>
              </a:rPr>
              <a:t>Medication management</a:t>
            </a:r>
          </a:p>
          <a:p>
            <a:pPr lvl="1"/>
            <a:r>
              <a:rPr lang="en-US" sz="2400" dirty="0">
                <a:latin typeface="Gotham Book" panose="02000604040000020004" pitchFamily="50" charset="0"/>
              </a:rPr>
              <a:t>Other necessary treatments (e.g. treatment for anxiety or trauma)</a:t>
            </a:r>
          </a:p>
        </p:txBody>
      </p:sp>
    </p:spTree>
    <p:extLst>
      <p:ext uri="{BB962C8B-B14F-4D97-AF65-F5344CB8AC3E}">
        <p14:creationId xmlns:p14="http://schemas.microsoft.com/office/powerpoint/2010/main" val="2043592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DBT &amp; ASD: What we know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02" y="1443346"/>
            <a:ext cx="2736238" cy="1824159"/>
          </a:xfrm>
        </p:spPr>
      </p:pic>
      <p:sp>
        <p:nvSpPr>
          <p:cNvPr id="8" name="Rectangle 7"/>
          <p:cNvSpPr/>
          <p:nvPr/>
        </p:nvSpPr>
        <p:spPr>
          <a:xfrm>
            <a:off x="789991" y="1688469"/>
            <a:ext cx="70850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Intensive therapy (more hours/week; longer)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Highly structured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Concrete coping skills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Emotion regulation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Distress Tolerance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Interpersonal Effectiveness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Mindfulness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Support between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Support for parents and therapists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94" y="2895462"/>
            <a:ext cx="2462785" cy="1847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02" y="3819006"/>
            <a:ext cx="2578748" cy="17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12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16667" y="477837"/>
            <a:ext cx="10524084" cy="609600"/>
          </a:xfrm>
        </p:spPr>
        <p:txBody>
          <a:bodyPr/>
          <a:lstStyle/>
          <a:p>
            <a:r>
              <a:rPr lang="en-US" sz="2400" dirty="0"/>
              <a:t>Parenting Teens with Strong Emotions Group </a:t>
            </a:r>
            <a:r>
              <a:rPr lang="en-US" sz="1800" dirty="0"/>
              <a:t>(Gurtovenko et al., 2020)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549" y="1633349"/>
            <a:ext cx="52938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Monitoring and crisis management</a:t>
            </a:r>
          </a:p>
          <a:p>
            <a:pPr marL="800100" lvl="1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Validation and relationship building</a:t>
            </a:r>
          </a:p>
          <a:p>
            <a:pPr marL="800100" lvl="1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Dialectics (e.g., finding the middle path when in conflict)</a:t>
            </a:r>
          </a:p>
          <a:p>
            <a:pPr marL="800100" lvl="1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Mindfulness</a:t>
            </a:r>
          </a:p>
          <a:p>
            <a:pPr marL="800100" lvl="1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Emotion regulation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latin typeface="Gotham Book" panose="02000604040000020004" pitchFamily="50" charset="0"/>
            </a:endParaRPr>
          </a:p>
          <a:p>
            <a:pPr lvl="1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54352" y="1633349"/>
            <a:ext cx="5486399" cy="421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Distress tolerance</a:t>
            </a:r>
          </a:p>
          <a:p>
            <a:pPr marL="800100" lvl="1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Incentives and privileges</a:t>
            </a:r>
          </a:p>
          <a:p>
            <a:pPr marL="800100" lvl="1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Attention and ignoring</a:t>
            </a:r>
          </a:p>
          <a:p>
            <a:pPr marL="800100" lvl="1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House rules, clear instructions, and behavioral contracts</a:t>
            </a:r>
          </a:p>
          <a:p>
            <a:pPr marL="800100" lvl="1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 panose="02000604040000020004" pitchFamily="50" charset="0"/>
              </a:rPr>
              <a:t>Limit setting and effective consequences at home</a:t>
            </a:r>
          </a:p>
        </p:txBody>
      </p:sp>
    </p:spTree>
    <p:extLst>
      <p:ext uri="{BB962C8B-B14F-4D97-AF65-F5344CB8AC3E}">
        <p14:creationId xmlns:p14="http://schemas.microsoft.com/office/powerpoint/2010/main" val="1102710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PTSE Group Reactions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71" y="1612513"/>
            <a:ext cx="513393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otham Book" panose="02000604040000020004" pitchFamily="50" charset="0"/>
              </a:rPr>
              <a:t>Useful Skills </a:t>
            </a:r>
            <a:r>
              <a:rPr lang="en-US" dirty="0">
                <a:latin typeface="Gotham Book" panose="02000604040000020004" pitchFamily="50" charset="0"/>
              </a:rPr>
              <a:t>(M = 4.43)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otham Book" panose="02000604040000020004" pitchFamily="50" charset="0"/>
              </a:rPr>
              <a:t>More confident </a:t>
            </a:r>
            <a:r>
              <a:rPr lang="en-US" dirty="0">
                <a:latin typeface="Gotham Book" panose="02000604040000020004" pitchFamily="50" charset="0"/>
              </a:rPr>
              <a:t>(M = 4.14)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otham Book" panose="02000604040000020004" pitchFamily="50" charset="0"/>
              </a:rPr>
              <a:t>Improved behavior in teen </a:t>
            </a:r>
            <a:r>
              <a:rPr lang="en-US" dirty="0">
                <a:latin typeface="Gotham Book" panose="02000604040000020004" pitchFamily="50" charset="0"/>
              </a:rPr>
              <a:t>(M = 4.2)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otham Book" panose="02000604040000020004" pitchFamily="50" charset="0"/>
              </a:rPr>
              <a:t>Continuing to use skills </a:t>
            </a:r>
            <a:r>
              <a:rPr lang="en-US" dirty="0">
                <a:latin typeface="Gotham Book" panose="02000604040000020004" pitchFamily="50" charset="0"/>
              </a:rPr>
              <a:t>(M = 4.83)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otham Book" panose="02000604040000020004" pitchFamily="50" charset="0"/>
              </a:rPr>
              <a:t>Overall Satisfaction </a:t>
            </a:r>
            <a:r>
              <a:rPr lang="en-US" dirty="0">
                <a:latin typeface="Gotham Book" panose="02000604040000020004" pitchFamily="50" charset="0"/>
              </a:rPr>
              <a:t>(M = 4.5)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971475" y="1253834"/>
            <a:ext cx="3069158" cy="2385393"/>
          </a:xfrm>
          <a:prstGeom prst="wedgeRectCallout">
            <a:avLst/>
          </a:prstGeom>
          <a:solidFill>
            <a:srgbClr val="007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otham Book" panose="02000604040000020004" pitchFamily="50" charset="0"/>
              </a:rPr>
              <a:t>“Concrete skills to handle various areas of challenging behaviors; Hearing and sharing with other parents in similar situations; practicing mindfulness.”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9238509" y="1253834"/>
            <a:ext cx="2118603" cy="1408983"/>
          </a:xfrm>
          <a:prstGeom prst="wedgeRectCallout">
            <a:avLst/>
          </a:prstGeom>
          <a:solidFill>
            <a:srgbClr val="007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otham Book" panose="02000604040000020004" pitchFamily="50" charset="0"/>
              </a:rPr>
              <a:t>“Dialectics, Mindfulness, Acceptance”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971475" y="4012085"/>
            <a:ext cx="3155762" cy="1550504"/>
          </a:xfrm>
          <a:prstGeom prst="wedgeRectCallout">
            <a:avLst/>
          </a:prstGeom>
          <a:solidFill>
            <a:srgbClr val="007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otham Book" panose="02000604040000020004" pitchFamily="50" charset="0"/>
              </a:rPr>
              <a:t>“Meeting with others and sharing similarities and solutions.” 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9753600" y="2912884"/>
            <a:ext cx="2096584" cy="1452686"/>
          </a:xfrm>
          <a:prstGeom prst="wedgeRectCallout">
            <a:avLst/>
          </a:prstGeom>
          <a:solidFill>
            <a:srgbClr val="007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otham Book" panose="02000604040000020004" pitchFamily="50" charset="0"/>
              </a:rPr>
              <a:t>“The mindfulness skills were a revelation.” 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9238509" y="4615638"/>
            <a:ext cx="2118603" cy="1316284"/>
          </a:xfrm>
          <a:prstGeom prst="wedgeRectCallout">
            <a:avLst/>
          </a:prstGeom>
          <a:solidFill>
            <a:srgbClr val="007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otham Book" panose="02000604040000020004" pitchFamily="50" charset="0"/>
              </a:rPr>
              <a:t>“Feeling of belonging”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2" y="5213499"/>
            <a:ext cx="4538870" cy="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80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16666" y="477837"/>
            <a:ext cx="9404411" cy="609600"/>
          </a:xfrm>
        </p:spPr>
        <p:txBody>
          <a:bodyPr/>
          <a:lstStyle/>
          <a:p>
            <a:r>
              <a:rPr lang="en-US" sz="2200" dirty="0"/>
              <a:t>Parenting Resources for Mindfulness &amp; Third Wave Therapies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494" y="4648168"/>
            <a:ext cx="2759449" cy="1175550"/>
          </a:xfrm>
        </p:spPr>
      </p:pic>
      <p:pic>
        <p:nvPicPr>
          <p:cNvPr id="8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3" y="1239837"/>
            <a:ext cx="1658724" cy="2485596"/>
          </a:xfrm>
          <a:prstGeom prst="rect">
            <a:avLst/>
          </a:prstGeom>
        </p:spPr>
      </p:pic>
      <p:pic>
        <p:nvPicPr>
          <p:cNvPr id="9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97" y="1828800"/>
            <a:ext cx="1658724" cy="2485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00" y="1239837"/>
            <a:ext cx="1988477" cy="24855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874" y="1891156"/>
            <a:ext cx="1609028" cy="2478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3" y="4466796"/>
            <a:ext cx="1390650" cy="1390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4" y="4466796"/>
            <a:ext cx="1356922" cy="13569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85" y="4554136"/>
            <a:ext cx="1286446" cy="1286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83" y="4529152"/>
            <a:ext cx="1373786" cy="13737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47" y="4651425"/>
            <a:ext cx="2337945" cy="11722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1261466"/>
            <a:ext cx="1982480" cy="24781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84" y="1890425"/>
            <a:ext cx="1983065" cy="24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28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16667" y="477837"/>
            <a:ext cx="9693524" cy="609600"/>
          </a:xfrm>
        </p:spPr>
        <p:txBody>
          <a:bodyPr/>
          <a:lstStyle/>
          <a:p>
            <a:r>
              <a:rPr lang="en-US" dirty="0"/>
              <a:t>Tips for Dealing with Coronavirus Anxiety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6949" y="1425574"/>
            <a:ext cx="10153816" cy="5103814"/>
          </a:xfrm>
        </p:spPr>
        <p:txBody>
          <a:bodyPr/>
          <a:lstStyle/>
          <a:p>
            <a:r>
              <a:rPr lang="en-US" dirty="0">
                <a:latin typeface="Gotham Medium" panose="02000604030000020004" pitchFamily="50" charset="0"/>
              </a:rPr>
              <a:t>For your kids: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Listen to them and be present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Provide reassurance &amp; helpful thoughts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Check the facts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Give them a sense of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Have a schedule/routine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Plan fun and relaxing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Be a “positive coping model”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See Article: </a:t>
            </a:r>
            <a:r>
              <a:rPr lang="en-US" sz="2400" i="1" dirty="0"/>
              <a:t>Helping Children and Teens Cope with Anxiety About COVID-19</a:t>
            </a:r>
            <a:r>
              <a:rPr lang="en-US" sz="2400" dirty="0"/>
              <a:t> </a:t>
            </a:r>
            <a:r>
              <a:rPr lang="en-US" sz="1400" dirty="0">
                <a:hlinkClick r:id="rId3"/>
              </a:rPr>
              <a:t>https://pulse.seattlechildrens.org/helping-children-and-teens-cope-with-anxiety-covid-19/</a:t>
            </a:r>
            <a:r>
              <a:rPr lang="en-US" sz="1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Social Story by Carol Gray: </a:t>
            </a:r>
            <a:r>
              <a:rPr lang="en-US" sz="2400" i="1" dirty="0"/>
              <a:t>Pandemics and the Coronavirus </a:t>
            </a:r>
            <a:r>
              <a:rPr lang="en-US" sz="1400" u="sng" dirty="0">
                <a:hlinkClick r:id="rId4"/>
              </a:rPr>
              <a:t>https://carolgraysocialstories.com/wp-content/uploads/2020/03/Pandemics-and-the-Coronavirus.pdf?fbclid=IwAR3hVGdl64r_iGYBmwY2Uljhx9a5Fk5fM3Qr_TwORTsxhuq9NP7Ic5nXick</a:t>
            </a: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55" y="1628775"/>
            <a:ext cx="3878198" cy="2571749"/>
          </a:xfrm>
        </p:spPr>
      </p:pic>
    </p:spTree>
    <p:extLst>
      <p:ext uri="{BB962C8B-B14F-4D97-AF65-F5344CB8AC3E}">
        <p14:creationId xmlns:p14="http://schemas.microsoft.com/office/powerpoint/2010/main" val="2091695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16667" y="477837"/>
            <a:ext cx="9547750" cy="609600"/>
          </a:xfrm>
        </p:spPr>
        <p:txBody>
          <a:bodyPr/>
          <a:lstStyle/>
          <a:p>
            <a:r>
              <a:rPr lang="en-US" sz="2800" dirty="0"/>
              <a:t>Tips for Dealing with Coronavirus Anxiety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16667" y="1226793"/>
            <a:ext cx="10617642" cy="4988270"/>
          </a:xfrm>
        </p:spPr>
        <p:txBody>
          <a:bodyPr/>
          <a:lstStyle/>
          <a:p>
            <a:r>
              <a:rPr lang="en-US" sz="2400" dirty="0">
                <a:latin typeface="Gotham Medium" panose="02000604030000020004" pitchFamily="50" charset="0"/>
              </a:rPr>
              <a:t>For you: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u="sng" dirty="0"/>
              <a:t>Practice good self care</a:t>
            </a:r>
            <a:r>
              <a:rPr lang="en-US" sz="2200" dirty="0"/>
              <a:t>: Adequate sleep, nutrition, and exercise</a:t>
            </a:r>
            <a:endParaRPr lang="en-US" sz="22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u="sng" dirty="0"/>
              <a:t>Use mindfulness</a:t>
            </a:r>
            <a:r>
              <a:rPr lang="en-US" sz="2200" dirty="0"/>
              <a:t>: Pause multiple times per day and observe your thoughts, emotions, and bodily sensations. Be mindful of how you spend your time (e.g. reading scary news vs. relaxing). Try out a mindfulness app!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u="sng" dirty="0"/>
              <a:t>Practice shifting your attention</a:t>
            </a:r>
            <a:r>
              <a:rPr lang="en-US" sz="2200" dirty="0"/>
              <a:t> to happy things, gratitude, or the soles of your feet </a:t>
            </a:r>
            <a:r>
              <a:rPr lang="en-US" sz="2200" dirty="0">
                <a:sym typeface="Wingdings" panose="05000000000000000000" pitchFamily="2" charset="2"/>
              </a:rPr>
              <a:t></a:t>
            </a: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u="sng" dirty="0"/>
              <a:t>Take a “self compassion break”</a:t>
            </a:r>
          </a:p>
          <a:p>
            <a:r>
              <a:rPr lang="en-US" sz="2200" dirty="0"/>
              <a:t>	“I am struggling. It is difficult to deal with a pandemic.”</a:t>
            </a:r>
          </a:p>
          <a:p>
            <a:r>
              <a:rPr lang="en-US" sz="2200" dirty="0"/>
              <a:t>	“I am not alone, everyone is facing this.” </a:t>
            </a:r>
          </a:p>
          <a:p>
            <a:r>
              <a:rPr lang="en-US" sz="2200" dirty="0"/>
              <a:t>	“I am doing the best I can.”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u="sng" dirty="0"/>
              <a:t>Talk to other adults</a:t>
            </a:r>
            <a:r>
              <a:rPr lang="en-US" sz="2200" dirty="0"/>
              <a:t>: Connect with others! If not in person, then text, call, or use social media. Social distance does not mean isolation.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60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16667" y="477837"/>
            <a:ext cx="9507994" cy="609600"/>
          </a:xfrm>
        </p:spPr>
        <p:txBody>
          <a:bodyPr/>
          <a:lstStyle/>
          <a:p>
            <a:r>
              <a:rPr lang="en-US" sz="2800" dirty="0"/>
              <a:t>Loving Kindness Meditation (while washing hands)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6949" y="1425574"/>
            <a:ext cx="5966129" cy="4842703"/>
          </a:xfrm>
        </p:spPr>
        <p:txBody>
          <a:bodyPr/>
          <a:lstStyle/>
          <a:p>
            <a:r>
              <a:rPr lang="en-US" sz="2400" dirty="0">
                <a:latin typeface="Gotham Medium" panose="02000604030000020004" pitchFamily="50" charset="0"/>
              </a:rPr>
              <a:t>Practice Loving Kindness </a:t>
            </a:r>
          </a:p>
          <a:p>
            <a:r>
              <a:rPr lang="en-US" sz="2400" dirty="0"/>
              <a:t>Sensing the water and soap, touch of hands and fingers: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May I be happy.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May I be safe.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May I be healthy, peaceful, and strong.</a:t>
            </a:r>
          </a:p>
          <a:p>
            <a:r>
              <a:rPr lang="en-US" sz="2400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May everyone be happy,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May everyone be safe,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May everyone be healthy, peaceful, and strong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8" y="2080522"/>
            <a:ext cx="4504083" cy="300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7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294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9ACD7-AD56-9446-8FC6-5B52189FBD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6667" y="477837"/>
            <a:ext cx="8331200" cy="609600"/>
          </a:xfrm>
        </p:spPr>
        <p:txBody>
          <a:bodyPr/>
          <a:lstStyle/>
          <a:p>
            <a:r>
              <a:rPr lang="en-US" dirty="0"/>
              <a:t>What is anxiety?</a:t>
            </a:r>
          </a:p>
          <a:p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4"/>
          </p:nvPr>
        </p:nvSpPr>
        <p:spPr>
          <a:xfrm>
            <a:off x="615950" y="1666875"/>
            <a:ext cx="6745549" cy="5114925"/>
          </a:xfrm>
        </p:spPr>
        <p:txBody>
          <a:bodyPr anchor="t">
            <a:normAutofit/>
          </a:bodyPr>
          <a:lstStyle/>
          <a:p>
            <a:r>
              <a:rPr lang="en-US" dirty="0"/>
              <a:t>Excessive fear and worry where there is a perceived imminent or future threat</a:t>
            </a:r>
          </a:p>
          <a:p>
            <a:r>
              <a:rPr lang="en-US" dirty="0"/>
              <a:t>Triggers the need to flee/escape</a:t>
            </a:r>
          </a:p>
          <a:p>
            <a:r>
              <a:rPr lang="en-US" dirty="0"/>
              <a:t>Experienced as bodily sensations (e.g. heart racing, tummy ache), especially in preparation for future anxiety-provoking situations</a:t>
            </a:r>
          </a:p>
          <a:p>
            <a:r>
              <a:rPr lang="en-US" dirty="0"/>
              <a:t>Response to perceived danger gets in the way of completing activities at home and/or school</a:t>
            </a:r>
          </a:p>
        </p:txBody>
      </p:sp>
      <p:pic>
        <p:nvPicPr>
          <p:cNvPr id="5" name="Picture 2" descr="Image result for autism and anxi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508" y="1541281"/>
            <a:ext cx="2956257" cy="21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508" y="3838422"/>
            <a:ext cx="2956257" cy="22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4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9ACD7-AD56-9446-8FC6-5B52189FBD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6667" y="477837"/>
            <a:ext cx="8331200" cy="609600"/>
          </a:xfrm>
        </p:spPr>
        <p:txBody>
          <a:bodyPr/>
          <a:lstStyle/>
          <a:p>
            <a:r>
              <a:rPr lang="en-US" dirty="0"/>
              <a:t>What is OCD?</a:t>
            </a:r>
          </a:p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4"/>
          </p:nvPr>
        </p:nvSpPr>
        <p:spPr>
          <a:xfrm>
            <a:off x="616667" y="1331209"/>
            <a:ext cx="10164763" cy="5114925"/>
          </a:xfrm>
        </p:spPr>
        <p:txBody>
          <a:bodyPr/>
          <a:lstStyle/>
          <a:p>
            <a:r>
              <a:rPr lang="en-US" dirty="0">
                <a:latin typeface="Gotham Book" panose="02000604040000020004" pitchFamily="50" charset="0"/>
              </a:rPr>
              <a:t>Obsessive-compulsive disorder (OCD) includes two parts:</a:t>
            </a:r>
          </a:p>
          <a:p>
            <a:r>
              <a:rPr lang="en-US" dirty="0">
                <a:latin typeface="Gotham Book" panose="02000604040000020004" pitchFamily="50" charset="0"/>
              </a:rPr>
              <a:t>Intrusive thoughts that are disturbing and worrisome (i.e. obsessions)</a:t>
            </a:r>
          </a:p>
          <a:p>
            <a:r>
              <a:rPr lang="en-US" dirty="0">
                <a:latin typeface="Gotham Book" panose="02000604040000020004" pitchFamily="50" charset="0"/>
              </a:rPr>
              <a:t>Habitual actions that reduce distress over intrusive thought (i.e. compulsions)</a:t>
            </a:r>
          </a:p>
          <a:p>
            <a:r>
              <a:rPr lang="en-US" dirty="0">
                <a:latin typeface="Gotham Book" panose="02000604040000020004" pitchFamily="50" charset="0"/>
              </a:rPr>
              <a:t>Together, these form a reaction to anxiety that gets in the way of daily life at home or at school</a:t>
            </a:r>
          </a:p>
          <a:p>
            <a:pPr>
              <a:spcBef>
                <a:spcPts val="0"/>
              </a:spcBef>
            </a:pPr>
            <a:endParaRPr lang="en-US" dirty="0">
              <a:latin typeface="Gotham Book" panose="02000604040000020004" pitchFamily="50" charset="0"/>
            </a:endParaRPr>
          </a:p>
          <a:p>
            <a:r>
              <a:rPr lang="en-US" i="1" dirty="0">
                <a:latin typeface="Gotham Medium" panose="02000604030000020004" pitchFamily="50" charset="0"/>
              </a:rPr>
              <a:t>Example</a:t>
            </a:r>
            <a:r>
              <a:rPr lang="en-US" i="1" dirty="0">
                <a:latin typeface="Gotham Book" panose="02000604040000020004" pitchFamily="50" charset="0"/>
              </a:rPr>
              <a:t>: Obsessive thought: “If I touch a doorknob, I will get sick from germs” </a:t>
            </a:r>
            <a:r>
              <a:rPr lang="en-US" i="1" dirty="0">
                <a:latin typeface="Gotham Book" panose="02000604040000020004" pitchFamily="50" charset="0"/>
                <a:sym typeface="Wingdings" panose="05000000000000000000" pitchFamily="2" charset="2"/>
              </a:rPr>
              <a:t> Compulsion: excessive hand-washing and cleaning</a:t>
            </a:r>
          </a:p>
          <a:p>
            <a:r>
              <a:rPr lang="en-US" i="1" dirty="0">
                <a:latin typeface="Gotham Medium" panose="02000604030000020004" pitchFamily="50" charset="0"/>
                <a:sym typeface="Wingdings" panose="05000000000000000000" pitchFamily="2" charset="2"/>
              </a:rPr>
              <a:t>Example</a:t>
            </a:r>
            <a:r>
              <a:rPr lang="en-US" i="1" dirty="0">
                <a:latin typeface="Gotham Book" panose="02000604040000020004" pitchFamily="50" charset="0"/>
                <a:sym typeface="Wingdings" panose="05000000000000000000" pitchFamily="2" charset="2"/>
              </a:rPr>
              <a:t>: Obsessive thought: “What if I leave the back door unlocked and someone breaks in and hurts me?”  Compulsion: repeated checking that door is locked</a:t>
            </a:r>
            <a:endParaRPr lang="en-US" i="1" dirty="0">
              <a:latin typeface="Gotham Boo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8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9ACD7-AD56-9446-8FC6-5B52189FBD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6666" y="477837"/>
            <a:ext cx="10228811" cy="609600"/>
          </a:xfrm>
        </p:spPr>
        <p:txBody>
          <a:bodyPr/>
          <a:lstStyle/>
          <a:p>
            <a:r>
              <a:rPr lang="en-US" dirty="0"/>
              <a:t>Anxiety can look different in children and teens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453" y="1219200"/>
            <a:ext cx="5437093" cy="543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8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9ACD7-AD56-9446-8FC6-5B52189FBD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6667" y="477837"/>
            <a:ext cx="9858422" cy="609600"/>
          </a:xfrm>
        </p:spPr>
        <p:txBody>
          <a:bodyPr/>
          <a:lstStyle/>
          <a:p>
            <a:r>
              <a:rPr lang="en-US" dirty="0"/>
              <a:t>Is this anxiety or is this ASD? It may be both!</a:t>
            </a:r>
          </a:p>
          <a:p>
            <a:endParaRPr lang="en-US" dirty="0"/>
          </a:p>
        </p:txBody>
      </p:sp>
      <p:pic>
        <p:nvPicPr>
          <p:cNvPr id="5" name="Picture 2" descr="Image result for autism and anxi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72" y="1219200"/>
            <a:ext cx="3882256" cy="549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574267">
            <a:off x="864934" y="1854369"/>
            <a:ext cx="3424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25353"/>
                </a:solidFill>
                <a:effectLst/>
                <a:uLnTx/>
                <a:uFillTx/>
                <a:latin typeface="Gotham Book" panose="02000604040000020004" pitchFamily="50" charset="0"/>
              </a:rPr>
              <a:t>Does my child actively avoid situations at home or at school?</a:t>
            </a:r>
          </a:p>
        </p:txBody>
      </p:sp>
      <p:sp>
        <p:nvSpPr>
          <p:cNvPr id="7" name="TextBox 6"/>
          <p:cNvSpPr txBox="1"/>
          <p:nvPr/>
        </p:nvSpPr>
        <p:spPr>
          <a:xfrm rot="1413040">
            <a:off x="8441099" y="3582384"/>
            <a:ext cx="3424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25353"/>
                </a:solidFill>
                <a:effectLst/>
                <a:uLnTx/>
                <a:uFillTx/>
                <a:latin typeface="Gotham Book" panose="02000604040000020004" pitchFamily="50" charset="0"/>
              </a:rPr>
              <a:t>Does my child regularly seek reassurance from me that something will or will not happen?</a:t>
            </a:r>
          </a:p>
        </p:txBody>
      </p:sp>
      <p:sp>
        <p:nvSpPr>
          <p:cNvPr id="8" name="TextBox 7"/>
          <p:cNvSpPr txBox="1"/>
          <p:nvPr/>
        </p:nvSpPr>
        <p:spPr>
          <a:xfrm rot="1190265">
            <a:off x="496189" y="4619726"/>
            <a:ext cx="344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25353"/>
                </a:solidFill>
                <a:effectLst/>
                <a:uLnTx/>
                <a:uFillTx/>
                <a:latin typeface="Gotham Book" panose="02000604040000020004" pitchFamily="50" charset="0"/>
              </a:rPr>
              <a:t>Has my child come up with rituals that they have to do or have me do in stressful situations?</a:t>
            </a:r>
          </a:p>
        </p:txBody>
      </p:sp>
    </p:spTree>
    <p:extLst>
      <p:ext uri="{BB962C8B-B14F-4D97-AF65-F5344CB8AC3E}">
        <p14:creationId xmlns:p14="http://schemas.microsoft.com/office/powerpoint/2010/main" val="389038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9ACD7-AD56-9446-8FC6-5B52189FBD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6667" y="477837"/>
            <a:ext cx="8331200" cy="609600"/>
          </a:xfrm>
        </p:spPr>
        <p:txBody>
          <a:bodyPr/>
          <a:lstStyle/>
          <a:p>
            <a:r>
              <a:rPr lang="en-US" dirty="0"/>
              <a:t>Common sources of anxiety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09600" y="1373404"/>
            <a:ext cx="5433391" cy="4918269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Separation from caregiver</a:t>
            </a:r>
          </a:p>
          <a:p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Germs</a:t>
            </a:r>
          </a:p>
          <a:p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Insects</a:t>
            </a:r>
          </a:p>
          <a:p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Dogs</a:t>
            </a:r>
          </a:p>
          <a:p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Medical procedures (i.e., needles)</a:t>
            </a:r>
          </a:p>
          <a:p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Performance (e.g., taking a test, presenting in front of class)</a:t>
            </a:r>
          </a:p>
          <a:p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Perfectionism</a:t>
            </a:r>
          </a:p>
          <a:p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Natural disasters</a:t>
            </a:r>
          </a:p>
          <a:p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Bad things happening to loved ones</a:t>
            </a:r>
          </a:p>
          <a:p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Social interactions/Talking to new people</a:t>
            </a:r>
          </a:p>
          <a:p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Rule breaking</a:t>
            </a:r>
          </a:p>
          <a:p>
            <a:endParaRPr lang="en-US" sz="2000" dirty="0">
              <a:latin typeface="Gotham Book" panose="02000604040000020004" pitchFamily="50" charset="0"/>
              <a:cs typeface="Arial" panose="020B0604020202020204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142383" y="1956510"/>
            <a:ext cx="5440017" cy="46474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A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tham Book" panose="02000604040000020004" pitchFamily="50" charset="0"/>
                <a:cs typeface="Arial" panose="020B0604020202020204" pitchFamily="34" charset="0"/>
              </a:rPr>
              <a:t>Additional ASD-related anxiety triggers: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A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tham Book" panose="02000604040000020004" pitchFamily="50" charset="0"/>
                <a:cs typeface="Arial" panose="020B0604020202020204" pitchFamily="34" charset="0"/>
              </a:rPr>
              <a:t>Transitions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A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A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tham Book" panose="02000604040000020004" pitchFamily="50" charset="0"/>
                <a:cs typeface="Arial" panose="020B0604020202020204" pitchFamily="34" charset="0"/>
              </a:rPr>
              <a:t>Disruptions in routine (e.g. substitute teacher)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A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A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tham Book" panose="02000604040000020004" pitchFamily="50" charset="0"/>
                <a:cs typeface="Arial" panose="020B0604020202020204" pitchFamily="34" charset="0"/>
              </a:rPr>
              <a:t>Disruptions in environment (e.g., new haircut for mom)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A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A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tham Book" panose="02000604040000020004" pitchFamily="50" charset="0"/>
                <a:cs typeface="Arial" panose="020B0604020202020204" pitchFamily="34" charset="0"/>
              </a:rPr>
              <a:t>Unpleasant sensory experiences (e.g., fire drills, toilets flushing)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A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A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tham Book" panose="0200060404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9ACD7-AD56-9446-8FC6-5B52189FBD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6667" y="477837"/>
            <a:ext cx="8331200" cy="609600"/>
          </a:xfrm>
        </p:spPr>
        <p:txBody>
          <a:bodyPr/>
          <a:lstStyle/>
          <a:p>
            <a:r>
              <a:rPr lang="en-US" dirty="0"/>
              <a:t>How to explain anxiety to children</a:t>
            </a:r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616667" y="1524696"/>
            <a:ext cx="9595116" cy="4528041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Anxiety is normal: Everyone experiences anxiety (taking tests, public speaking, riding a rollercoaster).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Anxiety is not dangerous:  Even though it may feel uncomfortable it’s temporary.  Most people don’t even know your anxious.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Anxiety is adaptive:  It helps us know when to fight, flight or flee for </a:t>
            </a:r>
            <a:r>
              <a:rPr lang="en-US" sz="2000" i="1" dirty="0">
                <a:latin typeface="Gotham Book" panose="02000604040000020004" pitchFamily="50" charset="0"/>
                <a:cs typeface="Arial" panose="020B0604020202020204" pitchFamily="34" charset="0"/>
              </a:rPr>
              <a:t>real </a:t>
            </a:r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danger! Or else we would all walk into oncoming traffic! 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Anxiety can become a problem: When your body reacts to danger in the absence of real danger.  Smoke alarm analogy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000" dirty="0">
                <a:latin typeface="Gotham Book" panose="02000604040000020004" pitchFamily="50" charset="0"/>
                <a:cs typeface="Arial" panose="020B0604020202020204" pitchFamily="34" charset="0"/>
              </a:rPr>
              <a:t>“</a:t>
            </a:r>
            <a:r>
              <a:rPr lang="en-US" sz="2000" i="1" dirty="0">
                <a:latin typeface="Gotham Book" panose="02000604040000020004" pitchFamily="50" charset="0"/>
                <a:cs typeface="Arial" panose="020B0604020202020204" pitchFamily="34" charset="0"/>
              </a:rPr>
              <a:t>An alarm can help protect us when there is an actual fire, but sometimes a smoke alarm is too sensitive and goes off when there isn’t really a fire (e.g. burning toast in toaster). Like a smoke alarm, anxiety is helpful when it works right. But when it goes off when there is no real danger, then we may want to fix it.” </a:t>
            </a:r>
            <a:endParaRPr lang="en-US" sz="2000" b="1" dirty="0"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Gotham Book" panose="02000604040000020004" pitchFamily="50" charset="0"/>
              <a:cs typeface="Arial" panose="020B0604020202020204" pitchFamily="34" charset="0"/>
            </a:endParaRPr>
          </a:p>
        </p:txBody>
      </p:sp>
      <p:pic>
        <p:nvPicPr>
          <p:cNvPr id="6" name="Picture 2" descr="Image result for it's only a false al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668" y="2734321"/>
            <a:ext cx="1831122" cy="183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6046</TotalTime>
  <Words>2568</Words>
  <Application>Microsoft Office PowerPoint</Application>
  <PresentationFormat>Widescreen</PresentationFormat>
  <Paragraphs>338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Gotham Bold</vt:lpstr>
      <vt:lpstr>Gotham Book</vt:lpstr>
      <vt:lpstr>Gotham Medium</vt:lpstr>
      <vt:lpstr>39_Custom Design</vt:lpstr>
      <vt:lpstr>38_Custom Design</vt:lpstr>
      <vt:lpstr>4_Custom Design</vt:lpstr>
      <vt:lpstr>13_Custom Design</vt:lpstr>
      <vt:lpstr>22_Custom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Andrews, Stacy</dc:creator>
  <cp:lastModifiedBy>Andrews, Stacy</cp:lastModifiedBy>
  <cp:revision>180</cp:revision>
  <cp:lastPrinted>2020-03-19T02:02:13Z</cp:lastPrinted>
  <dcterms:created xsi:type="dcterms:W3CDTF">2019-10-16T23:45:31Z</dcterms:created>
  <dcterms:modified xsi:type="dcterms:W3CDTF">2020-03-19T23:17:18Z</dcterms:modified>
</cp:coreProperties>
</file>